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7" r:id="rId3"/>
    <p:sldId id="258" r:id="rId4"/>
    <p:sldId id="259" r:id="rId5"/>
    <p:sldId id="260" r:id="rId6"/>
    <p:sldId id="267" r:id="rId7"/>
    <p:sldId id="261" r:id="rId8"/>
    <p:sldId id="262" r:id="rId9"/>
    <p:sldId id="266" r:id="rId10"/>
    <p:sldId id="263" r:id="rId11"/>
    <p:sldId id="265" r:id="rId12"/>
    <p:sldId id="268" r:id="rId13"/>
    <p:sldId id="269" r:id="rId14"/>
    <p:sldId id="270" r:id="rId15"/>
    <p:sldId id="271" r:id="rId16"/>
    <p:sldId id="274" r:id="rId17"/>
    <p:sldId id="273" r:id="rId18"/>
    <p:sldId id="272" r:id="rId19"/>
    <p:sldId id="276" r:id="rId20"/>
    <p:sldId id="277" r:id="rId21"/>
    <p:sldId id="280" r:id="rId22"/>
    <p:sldId id="279" r:id="rId23"/>
    <p:sldId id="283" r:id="rId24"/>
    <p:sldId id="284" r:id="rId25"/>
    <p:sldId id="278" r:id="rId26"/>
    <p:sldId id="281" r:id="rId27"/>
    <p:sldId id="282"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9" r:id="rId47"/>
    <p:sldId id="310" r:id="rId48"/>
    <p:sldId id="306" r:id="rId49"/>
    <p:sldId id="307" r:id="rId50"/>
    <p:sldId id="308" r:id="rId51"/>
    <p:sldId id="303" r:id="rId52"/>
    <p:sldId id="304" r:id="rId53"/>
    <p:sldId id="305" r:id="rId54"/>
    <p:sldId id="311" r:id="rId55"/>
    <p:sldId id="312" r:id="rId56"/>
    <p:sldId id="313" r:id="rId57"/>
    <p:sldId id="314" r:id="rId58"/>
    <p:sldId id="315" r:id="rId59"/>
    <p:sldId id="316" r:id="rId60"/>
    <p:sldId id="317" r:id="rId61"/>
    <p:sldId id="318" r:id="rId62"/>
    <p:sldId id="319" r:id="rId6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4" d="100"/>
          <a:sy n="64" d="100"/>
        </p:scale>
        <p:origin x="2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128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3892569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226377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3528019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857308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853362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871000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588311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896404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247414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88653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1141970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2425896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2061185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602137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3557605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265521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821791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4265270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dirty="0"/>
          </a:p>
        </p:txBody>
      </p:sp>
    </p:spTree>
    <p:extLst>
      <p:ext uri="{BB962C8B-B14F-4D97-AF65-F5344CB8AC3E}">
        <p14:creationId xmlns:p14="http://schemas.microsoft.com/office/powerpoint/2010/main" val="4070129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dirty="0"/>
          </a:p>
        </p:txBody>
      </p:sp>
    </p:spTree>
    <p:extLst>
      <p:ext uri="{BB962C8B-B14F-4D97-AF65-F5344CB8AC3E}">
        <p14:creationId xmlns:p14="http://schemas.microsoft.com/office/powerpoint/2010/main" val="3245967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650781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92243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4287296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63869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3733462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812977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4009713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54715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2286904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3808735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58790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880785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95293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2902622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226313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3709942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295712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2626748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35626360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3484064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584604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20989105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42167971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41160270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2613968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40648556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33978736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2690479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26546124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6865345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30664298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337548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3412023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www.bing.com/ck/a?!&amp;&amp;p=f5d82084f92be412JmltdHM9MTY5MzM1MzYwMCZpZ3VpZD0wMTgwNTE1Ni04Y2QyLTZlNWUtMDExZC00MjJkOGQ3ZjZmNzImaW5zaWQ9NTc1Nw&amp;ptn=3&amp;hsh=3&amp;fclid=01805156-8cd2-6e5e-011d-422d8d7f6f72&amp;psq=what+is+a+sql+join&amp;u=a1aHR0cHM6Ly9lbi53aWtpcGVkaWEub3JnL3dpa2kvSm9pbl8oU1FMKQ&amp;ntb=1"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6.jf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8.png"/><Relationship Id="rId7"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942530" y="3193256"/>
            <a:ext cx="7477601" cy="1666399"/>
          </a:xfrm>
          <a:prstGeom prst="rect">
            <a:avLst/>
          </a:prstGeom>
          <a:noFill/>
          <a:ln/>
        </p:spPr>
        <p:txBody>
          <a:bodyPr wrap="square" rtlCol="0" anchor="t"/>
          <a:lstStyle/>
          <a:p>
            <a:pPr marL="0" indent="0" algn="ctr">
              <a:lnSpc>
                <a:spcPts val="6561"/>
              </a:lnSpc>
              <a:buNone/>
            </a:pPr>
            <a:r>
              <a:rPr lang="en-US" sz="9600" b="1" dirty="0">
                <a:solidFill>
                  <a:srgbClr val="FFFFFF"/>
                </a:solidFill>
                <a:latin typeface="Syne" pitchFamily="34" charset="0"/>
                <a:ea typeface="Syne" pitchFamily="34" charset="-122"/>
                <a:cs typeface="Syne" pitchFamily="34" charset="-120"/>
              </a:rPr>
              <a:t>FOUNDATION BOOTCAMP JOURNEY</a:t>
            </a:r>
            <a:endParaRPr lang="en-US" sz="9600" dirty="0"/>
          </a:p>
        </p:txBody>
      </p:sp>
      <p:sp>
        <p:nvSpPr>
          <p:cNvPr id="5" name="Text 3"/>
          <p:cNvSpPr/>
          <p:nvPr/>
        </p:nvSpPr>
        <p:spPr>
          <a:xfrm>
            <a:off x="833199" y="3906679"/>
            <a:ext cx="7477601" cy="1777008"/>
          </a:xfrm>
          <a:prstGeom prst="rect">
            <a:avLst/>
          </a:prstGeom>
          <a:noFill/>
          <a:ln/>
        </p:spPr>
        <p:txBody>
          <a:bodyPr wrap="square" rtlCol="0" anchor="t"/>
          <a:lstStyle/>
          <a:p>
            <a:pPr marL="0" indent="0">
              <a:lnSpc>
                <a:spcPts val="2799"/>
              </a:lnSpc>
              <a:buNone/>
            </a:pPr>
            <a:endParaRPr lang="en-US" sz="1750" dirty="0"/>
          </a:p>
        </p:txBody>
      </p:sp>
      <p:sp>
        <p:nvSpPr>
          <p:cNvPr id="8" name="Text 6"/>
          <p:cNvSpPr/>
          <p:nvPr/>
        </p:nvSpPr>
        <p:spPr>
          <a:xfrm>
            <a:off x="1299686" y="5933599"/>
            <a:ext cx="2339340" cy="388858"/>
          </a:xfrm>
          <a:prstGeom prst="rect">
            <a:avLst/>
          </a:prstGeom>
          <a:noFill/>
          <a:ln/>
        </p:spPr>
        <p:txBody>
          <a:bodyPr wrap="none" rtlCol="0" anchor="t"/>
          <a:lstStyle/>
          <a:p>
            <a:pPr marL="0" indent="0" algn="l">
              <a:lnSpc>
                <a:spcPts val="3062"/>
              </a:lnSpc>
              <a:buNone/>
            </a:pPr>
            <a:endParaRPr lang="en-US" sz="2187" dirty="0"/>
          </a:p>
        </p:txBody>
      </p:sp>
      <p:pic>
        <p:nvPicPr>
          <p:cNvPr id="11" name="Image 0" descr="preencoded.png">
            <a:extLst>
              <a:ext uri="{FF2B5EF4-FFF2-40B4-BE49-F238E27FC236}">
                <a16:creationId xmlns:a16="http://schemas.microsoft.com/office/drawing/2014/main" id="{1460FF6B-999F-06A7-A6F2-65E9B467DC27}"/>
              </a:ext>
            </a:extLst>
          </p:cNvPr>
          <p:cNvPicPr>
            <a:picLocks noChangeAspect="1"/>
          </p:cNvPicPr>
          <p:nvPr/>
        </p:nvPicPr>
        <p:blipFill>
          <a:blip r:embed="rId3"/>
          <a:stretch>
            <a:fillRect/>
          </a:stretch>
        </p:blipFill>
        <p:spPr>
          <a:xfrm>
            <a:off x="9143999"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658737" y="6078178"/>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Azure DevOps</a:t>
            </a:r>
            <a:endParaRPr lang="en-US" sz="4374" dirty="0"/>
          </a:p>
        </p:txBody>
      </p:sp>
      <p:sp>
        <p:nvSpPr>
          <p:cNvPr id="7" name="Text 4"/>
          <p:cNvSpPr/>
          <p:nvPr/>
        </p:nvSpPr>
        <p:spPr>
          <a:xfrm>
            <a:off x="738250" y="6848925"/>
            <a:ext cx="9933503"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Azure DevOps is a platform used to build and test software projects. It facilitates the entire process of software creation, from managing code to testing and deploying it on multiple platforms.</a:t>
            </a:r>
            <a:endParaRPr lang="en-US" sz="1750" dirty="0"/>
          </a:p>
        </p:txBody>
      </p:sp>
      <p:pic>
        <p:nvPicPr>
          <p:cNvPr id="9" name="Picture 8">
            <a:extLst>
              <a:ext uri="{FF2B5EF4-FFF2-40B4-BE49-F238E27FC236}">
                <a16:creationId xmlns:a16="http://schemas.microsoft.com/office/drawing/2014/main" id="{0A52778F-0E2E-AACE-1ED4-7031A7BF46AA}"/>
              </a:ext>
            </a:extLst>
          </p:cNvPr>
          <p:cNvPicPr>
            <a:picLocks noChangeAspect="1"/>
          </p:cNvPicPr>
          <p:nvPr/>
        </p:nvPicPr>
        <p:blipFill rotWithShape="1">
          <a:blip r:embed="rId4"/>
          <a:srcRect r="5215" b="-1"/>
          <a:stretch/>
        </p:blipFill>
        <p:spPr>
          <a:xfrm>
            <a:off x="738250" y="1163547"/>
            <a:ext cx="12191980" cy="4244759"/>
          </a:xfrm>
          <a:prstGeom prst="rect">
            <a:avLst/>
          </a:prstGeom>
        </p:spPr>
      </p:pic>
      <p:pic>
        <p:nvPicPr>
          <p:cNvPr id="8" name="Image 0" descr="preencoded.png">
            <a:extLst>
              <a:ext uri="{FF2B5EF4-FFF2-40B4-BE49-F238E27FC236}">
                <a16:creationId xmlns:a16="http://schemas.microsoft.com/office/drawing/2014/main" id="{BAE4934B-7764-DA3F-3D62-A9DAF465BD38}"/>
              </a:ext>
            </a:extLst>
          </p:cNvPr>
          <p:cNvPicPr>
            <a:picLocks noChangeAspect="1"/>
          </p:cNvPicPr>
          <p:nvPr/>
        </p:nvPicPr>
        <p:blipFill>
          <a:blip r:embed="rId5"/>
          <a:stretch>
            <a:fillRect/>
          </a:stretch>
        </p:blipFill>
        <p:spPr>
          <a:xfrm>
            <a:off x="0" y="-306277"/>
            <a:ext cx="14630400" cy="10196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pic>
        <p:nvPicPr>
          <p:cNvPr id="10" name="Picture 9">
            <a:extLst>
              <a:ext uri="{FF2B5EF4-FFF2-40B4-BE49-F238E27FC236}">
                <a16:creationId xmlns:a16="http://schemas.microsoft.com/office/drawing/2014/main" id="{69BAAB49-ADDA-3F2B-2157-9748A63A4682}"/>
              </a:ext>
            </a:extLst>
          </p:cNvPr>
          <p:cNvPicPr>
            <a:picLocks noChangeAspect="1"/>
          </p:cNvPicPr>
          <p:nvPr/>
        </p:nvPicPr>
        <p:blipFill rotWithShape="1">
          <a:blip r:embed="rId4"/>
          <a:srcRect t="10352"/>
          <a:stretch/>
        </p:blipFill>
        <p:spPr>
          <a:xfrm>
            <a:off x="6103731" y="700674"/>
            <a:ext cx="8354667" cy="7294908"/>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56121" y="3863697"/>
            <a:ext cx="7477601" cy="138874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ea typeface="Raleway" pitchFamily="34" charset="-122"/>
                <a:cs typeface="Raleway" pitchFamily="34" charset="-120"/>
              </a:rPr>
              <a:t>SCRUM OVERVIEW</a:t>
            </a:r>
            <a:endParaRPr lang="en-US" sz="4374" b="1" dirty="0">
              <a:solidFill>
                <a:schemeClr val="bg1"/>
              </a:solidFill>
            </a:endParaRPr>
          </a:p>
        </p:txBody>
      </p:sp>
      <p:pic>
        <p:nvPicPr>
          <p:cNvPr id="6" name="Image 0" descr="preencoded.png">
            <a:extLst>
              <a:ext uri="{FF2B5EF4-FFF2-40B4-BE49-F238E27FC236}">
                <a16:creationId xmlns:a16="http://schemas.microsoft.com/office/drawing/2014/main" id="{E3939D95-F7DB-1D22-307D-64026A5B9BC5}"/>
              </a:ext>
            </a:extLst>
          </p:cNvPr>
          <p:cNvPicPr>
            <a:picLocks noChangeAspect="1"/>
          </p:cNvPicPr>
          <p:nvPr/>
        </p:nvPicPr>
        <p:blipFill>
          <a:blip r:embed="rId5"/>
          <a:stretch>
            <a:fillRect/>
          </a:stretch>
        </p:blipFill>
        <p:spPr>
          <a:xfrm>
            <a:off x="0" y="-318977"/>
            <a:ext cx="14630400" cy="10196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2871311" y="76011"/>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DATABASE MANAGEMENT SYSTEM</a:t>
            </a:r>
            <a:endParaRPr lang="en-US" sz="4374" dirty="0"/>
          </a:p>
        </p:txBody>
      </p:sp>
      <p:pic>
        <p:nvPicPr>
          <p:cNvPr id="10" name="Picture 9">
            <a:extLst>
              <a:ext uri="{FF2B5EF4-FFF2-40B4-BE49-F238E27FC236}">
                <a16:creationId xmlns:a16="http://schemas.microsoft.com/office/drawing/2014/main" id="{7886BAD0-0B48-0077-4179-3C7188CBFA0F}"/>
              </a:ext>
            </a:extLst>
          </p:cNvPr>
          <p:cNvPicPr>
            <a:picLocks noChangeAspect="1"/>
          </p:cNvPicPr>
          <p:nvPr/>
        </p:nvPicPr>
        <p:blipFill>
          <a:blip r:embed="rId4"/>
          <a:stretch>
            <a:fillRect/>
          </a:stretch>
        </p:blipFill>
        <p:spPr>
          <a:xfrm>
            <a:off x="2574236" y="1020245"/>
            <a:ext cx="8766470" cy="5758241"/>
          </a:xfrm>
          <a:prstGeom prst="rect">
            <a:avLst/>
          </a:prstGeom>
        </p:spPr>
      </p:pic>
      <p:pic>
        <p:nvPicPr>
          <p:cNvPr id="11" name="Graphic 10" descr="Database">
            <a:extLst>
              <a:ext uri="{FF2B5EF4-FFF2-40B4-BE49-F238E27FC236}">
                <a16:creationId xmlns:a16="http://schemas.microsoft.com/office/drawing/2014/main" id="{E3D69C63-D254-03B7-9310-61021B26DC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6733" y="1814100"/>
            <a:ext cx="4170530" cy="4170530"/>
          </a:xfrm>
          <a:prstGeom prst="rect">
            <a:avLst/>
          </a:prstGeom>
        </p:spPr>
      </p:pic>
      <p:pic>
        <p:nvPicPr>
          <p:cNvPr id="7" name="Image 0" descr="preencoded.png">
            <a:extLst>
              <a:ext uri="{FF2B5EF4-FFF2-40B4-BE49-F238E27FC236}">
                <a16:creationId xmlns:a16="http://schemas.microsoft.com/office/drawing/2014/main" id="{700F7B54-9B2A-0221-E075-5D8243062E36}"/>
              </a:ext>
            </a:extLst>
          </p:cNvPr>
          <p:cNvPicPr>
            <a:picLocks noChangeAspect="1"/>
          </p:cNvPicPr>
          <p:nvPr/>
        </p:nvPicPr>
        <p:blipFill>
          <a:blip r:embed="rId7"/>
          <a:stretch>
            <a:fillRect/>
          </a:stretch>
        </p:blipFill>
        <p:spPr>
          <a:xfrm>
            <a:off x="0" y="7158960"/>
            <a:ext cx="14630400" cy="1019651"/>
          </a:xfrm>
          <a:prstGeom prst="rect">
            <a:avLst/>
          </a:prstGeom>
        </p:spPr>
      </p:pic>
    </p:spTree>
    <p:extLst>
      <p:ext uri="{BB962C8B-B14F-4D97-AF65-F5344CB8AC3E}">
        <p14:creationId xmlns:p14="http://schemas.microsoft.com/office/powerpoint/2010/main" val="2735757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306426" y="2632899"/>
            <a:ext cx="7477601" cy="1388745"/>
          </a:xfrm>
          <a:prstGeom prst="rect">
            <a:avLst/>
          </a:prstGeom>
          <a:noFill/>
          <a:ln/>
        </p:spPr>
        <p:txBody>
          <a:bodyPr wrap="square" rtlCol="0" anchor="t"/>
          <a:lstStyle/>
          <a:p>
            <a:pPr marL="0" indent="0">
              <a:lnSpc>
                <a:spcPts val="5468"/>
              </a:lnSpc>
              <a:buNone/>
            </a:pPr>
            <a:r>
              <a:rPr lang="en-US" sz="4374" b="1" dirty="0">
                <a:solidFill>
                  <a:schemeClr val="bg1"/>
                </a:solidFill>
              </a:rPr>
              <a:t>TYPES OF JOINS</a:t>
            </a:r>
          </a:p>
        </p:txBody>
      </p:sp>
      <p:sp>
        <p:nvSpPr>
          <p:cNvPr id="5" name="Text 3"/>
          <p:cNvSpPr/>
          <p:nvPr/>
        </p:nvSpPr>
        <p:spPr>
          <a:xfrm>
            <a:off x="217185" y="3488542"/>
            <a:ext cx="7477601" cy="1066205"/>
          </a:xfrm>
          <a:prstGeom prst="rect">
            <a:avLst/>
          </a:prstGeom>
          <a:noFill/>
          <a:ln/>
        </p:spPr>
        <p:txBody>
          <a:bodyPr wrap="square" rtlCol="0" anchor="t"/>
          <a:lstStyle/>
          <a:p>
            <a:pPr algn="l"/>
            <a:r>
              <a:rPr lang="en-US" sz="1600" b="0" i="0" strike="noStrike" dirty="0">
                <a:solidFill>
                  <a:schemeClr val="bg1"/>
                </a:solidFill>
                <a:effectLst/>
                <a:latin typeface="Roboto" panose="02000000000000000000" pitchFamily="2" charset="0"/>
              </a:rPr>
              <a:t>A join clause in the Structured Query Language combines columns from one or more tables into a new table. </a:t>
            </a:r>
            <a:endParaRPr lang="en-US" sz="1600" b="0" i="0" strike="noStrike" dirty="0">
              <a:solidFill>
                <a:schemeClr val="bg1"/>
              </a:solidFill>
              <a:effectLst/>
              <a:latin typeface="Roboto" panose="02000000000000000000" pitchFamily="2" charset="0"/>
              <a:hlinkClick r:id="rId3" tooltip="en.wikipedia.org">
                <a:extLst>
                  <a:ext uri="{A12FA001-AC4F-418D-AE19-62706E023703}">
                    <ahyp:hlinkClr xmlns:ahyp="http://schemas.microsoft.com/office/drawing/2018/hyperlinkcolor" val="tx"/>
                  </a:ext>
                </a:extLst>
              </a:hlinkClick>
            </a:endParaRPr>
          </a:p>
        </p:txBody>
      </p:sp>
      <p:pic>
        <p:nvPicPr>
          <p:cNvPr id="6" name="Picture 2" descr="Introduction to SQL Joins">
            <a:extLst>
              <a:ext uri="{FF2B5EF4-FFF2-40B4-BE49-F238E27FC236}">
                <a16:creationId xmlns:a16="http://schemas.microsoft.com/office/drawing/2014/main" id="{DFF4BFFE-CDFC-EC95-CF51-F4FBF69C9D3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90453" y="2099203"/>
            <a:ext cx="6322762" cy="45207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0" descr="preencoded.png">
            <a:extLst>
              <a:ext uri="{FF2B5EF4-FFF2-40B4-BE49-F238E27FC236}">
                <a16:creationId xmlns:a16="http://schemas.microsoft.com/office/drawing/2014/main" id="{28AC8915-3EEF-1840-4A2A-A90E3354E3B0}"/>
              </a:ext>
            </a:extLst>
          </p:cNvPr>
          <p:cNvPicPr>
            <a:picLocks noChangeAspect="1"/>
          </p:cNvPicPr>
          <p:nvPr/>
        </p:nvPicPr>
        <p:blipFill>
          <a:blip r:embed="rId5"/>
          <a:stretch>
            <a:fillRect/>
          </a:stretch>
        </p:blipFill>
        <p:spPr>
          <a:xfrm>
            <a:off x="0" y="-293577"/>
            <a:ext cx="14630400" cy="1019651"/>
          </a:xfrm>
          <a:prstGeom prst="rect">
            <a:avLst/>
          </a:prstGeom>
        </p:spPr>
      </p:pic>
    </p:spTree>
    <p:extLst>
      <p:ext uri="{BB962C8B-B14F-4D97-AF65-F5344CB8AC3E}">
        <p14:creationId xmlns:p14="http://schemas.microsoft.com/office/powerpoint/2010/main" val="3040774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txBody>
          <a:bodyPr/>
          <a:lstStyle/>
          <a:p>
            <a:endParaRPr lang="en-US" dirty="0"/>
          </a:p>
        </p:txBody>
      </p:sp>
      <p:sp>
        <p:nvSpPr>
          <p:cNvPr id="6" name="Text 3"/>
          <p:cNvSpPr/>
          <p:nvPr/>
        </p:nvSpPr>
        <p:spPr>
          <a:xfrm>
            <a:off x="5022016" y="4003"/>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TESTING BASICS</a:t>
            </a:r>
            <a:endParaRPr lang="en-US" sz="4374" dirty="0"/>
          </a:p>
        </p:txBody>
      </p:sp>
      <p:sp>
        <p:nvSpPr>
          <p:cNvPr id="8" name="Content Placeholder 2">
            <a:extLst>
              <a:ext uri="{FF2B5EF4-FFF2-40B4-BE49-F238E27FC236}">
                <a16:creationId xmlns:a16="http://schemas.microsoft.com/office/drawing/2014/main" id="{FFC94CCD-4276-0E39-2EB0-E7341ACFF817}"/>
              </a:ext>
            </a:extLst>
          </p:cNvPr>
          <p:cNvSpPr txBox="1">
            <a:spLocks/>
          </p:cNvSpPr>
          <p:nvPr/>
        </p:nvSpPr>
        <p:spPr>
          <a:xfrm>
            <a:off x="454899" y="1551636"/>
            <a:ext cx="6462736" cy="62704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2000" b="1" dirty="0">
                <a:solidFill>
                  <a:schemeClr val="bg1"/>
                </a:solidFill>
              </a:rPr>
              <a:t>Why do we Test?</a:t>
            </a:r>
            <a:endParaRPr lang="en-US" sz="2000" dirty="0">
              <a:solidFill>
                <a:schemeClr val="bg1"/>
              </a:solidFill>
            </a:endParaRPr>
          </a:p>
          <a:p>
            <a:pPr fontAlgn="ctr">
              <a:spcBef>
                <a:spcPts val="0"/>
              </a:spcBef>
              <a:spcAft>
                <a:spcPts val="600"/>
              </a:spcAft>
            </a:pPr>
            <a:r>
              <a:rPr lang="en-US" sz="2000" dirty="0">
                <a:solidFill>
                  <a:schemeClr val="bg1"/>
                </a:solidFill>
              </a:rPr>
              <a:t>To maintain quality.</a:t>
            </a:r>
          </a:p>
          <a:p>
            <a:pPr fontAlgn="ctr">
              <a:spcBef>
                <a:spcPts val="0"/>
              </a:spcBef>
              <a:spcAft>
                <a:spcPts val="600"/>
              </a:spcAft>
            </a:pPr>
            <a:r>
              <a:rPr lang="en-US" sz="2400" dirty="0">
                <a:solidFill>
                  <a:schemeClr val="bg1"/>
                </a:solidFill>
              </a:rPr>
              <a:t>Documentation</a:t>
            </a:r>
            <a:r>
              <a:rPr lang="en-US" sz="2000" dirty="0">
                <a:solidFill>
                  <a:schemeClr val="bg1"/>
                </a:solidFill>
              </a:rPr>
              <a:t> to maintain standards of software</a:t>
            </a:r>
          </a:p>
          <a:p>
            <a:pPr fontAlgn="ctr">
              <a:spcBef>
                <a:spcPts val="0"/>
              </a:spcBef>
              <a:spcAft>
                <a:spcPts val="600"/>
              </a:spcAft>
            </a:pPr>
            <a:r>
              <a:rPr lang="en-US" sz="2000" dirty="0">
                <a:solidFill>
                  <a:schemeClr val="bg1"/>
                </a:solidFill>
              </a:rPr>
              <a:t>The First Document we get is Test Strategy Document</a:t>
            </a:r>
          </a:p>
          <a:p>
            <a:pPr fontAlgn="ctr">
              <a:spcBef>
                <a:spcPts val="0"/>
              </a:spcBef>
              <a:spcAft>
                <a:spcPts val="600"/>
              </a:spcAft>
            </a:pPr>
            <a:endParaRPr lang="en-US" sz="2000" dirty="0">
              <a:solidFill>
                <a:schemeClr val="bg1"/>
              </a:solidFill>
            </a:endParaRPr>
          </a:p>
          <a:p>
            <a:pPr fontAlgn="ctr">
              <a:spcBef>
                <a:spcPts val="0"/>
              </a:spcBef>
              <a:spcAft>
                <a:spcPts val="600"/>
              </a:spcAft>
            </a:pPr>
            <a:endParaRPr lang="en-US" sz="2000" dirty="0">
              <a:solidFill>
                <a:schemeClr val="bg1"/>
              </a:solidFill>
            </a:endParaRPr>
          </a:p>
          <a:p>
            <a:pPr fontAlgn="ctr">
              <a:spcBef>
                <a:spcPts val="0"/>
              </a:spcBef>
              <a:spcAft>
                <a:spcPts val="600"/>
              </a:spcAft>
            </a:pPr>
            <a:endParaRPr lang="en-US" sz="2000" dirty="0">
              <a:solidFill>
                <a:schemeClr val="bg1"/>
              </a:solidFill>
            </a:endParaRPr>
          </a:p>
          <a:p>
            <a:pPr fontAlgn="ctr">
              <a:spcBef>
                <a:spcPts val="0"/>
              </a:spcBef>
              <a:spcAft>
                <a:spcPts val="600"/>
              </a:spcAft>
            </a:pPr>
            <a:endParaRPr lang="en-US" sz="2000" dirty="0">
              <a:solidFill>
                <a:schemeClr val="bg1"/>
              </a:solidFill>
            </a:endParaRPr>
          </a:p>
          <a:p>
            <a:pPr fontAlgn="ctr">
              <a:spcBef>
                <a:spcPts val="0"/>
              </a:spcBef>
              <a:spcAft>
                <a:spcPts val="600"/>
              </a:spcAft>
            </a:pPr>
            <a:endParaRPr lang="en-US" sz="2000" dirty="0">
              <a:solidFill>
                <a:schemeClr val="bg1"/>
              </a:solidFill>
            </a:endParaRPr>
          </a:p>
          <a:p>
            <a:pPr marL="0" indent="0" fontAlgn="ctr">
              <a:spcBef>
                <a:spcPts val="0"/>
              </a:spcBef>
              <a:spcAft>
                <a:spcPts val="600"/>
              </a:spcAft>
              <a:buNone/>
            </a:pPr>
            <a:endParaRPr lang="en-US" sz="2000" dirty="0">
              <a:solidFill>
                <a:schemeClr val="bg1"/>
              </a:solidFill>
            </a:endParaRPr>
          </a:p>
          <a:p>
            <a:pPr marL="0" indent="0">
              <a:spcBef>
                <a:spcPts val="0"/>
              </a:spcBef>
              <a:spcAft>
                <a:spcPts val="600"/>
              </a:spcAft>
              <a:buNone/>
            </a:pPr>
            <a:r>
              <a:rPr lang="en-US" sz="2000" dirty="0">
                <a:solidFill>
                  <a:schemeClr val="bg1"/>
                </a:solidFill>
              </a:rPr>
              <a:t> </a:t>
            </a:r>
            <a:r>
              <a:rPr lang="en-US" sz="2000" b="1" dirty="0">
                <a:solidFill>
                  <a:schemeClr val="bg1"/>
                </a:solidFill>
              </a:rPr>
              <a:t>What do Testers have to do when Developers are working on the application?</a:t>
            </a:r>
            <a:endParaRPr lang="en-US" sz="2000" dirty="0">
              <a:solidFill>
                <a:schemeClr val="bg1"/>
              </a:solidFill>
            </a:endParaRPr>
          </a:p>
          <a:p>
            <a:pPr fontAlgn="ctr">
              <a:spcBef>
                <a:spcPts val="0"/>
              </a:spcBef>
              <a:spcAft>
                <a:spcPts val="600"/>
              </a:spcAft>
            </a:pPr>
            <a:r>
              <a:rPr lang="en-US" sz="2000" dirty="0">
                <a:solidFill>
                  <a:schemeClr val="bg1"/>
                </a:solidFill>
              </a:rPr>
              <a:t>Write Manual test cases</a:t>
            </a:r>
          </a:p>
          <a:p>
            <a:pPr fontAlgn="ctr">
              <a:spcBef>
                <a:spcPts val="0"/>
              </a:spcBef>
              <a:spcAft>
                <a:spcPts val="600"/>
              </a:spcAft>
            </a:pPr>
            <a:r>
              <a:rPr lang="en-US" sz="2000" dirty="0">
                <a:solidFill>
                  <a:schemeClr val="bg1"/>
                </a:solidFill>
              </a:rPr>
              <a:t>Create Test Environment</a:t>
            </a:r>
          </a:p>
          <a:p>
            <a:pPr marL="0" indent="0">
              <a:spcBef>
                <a:spcPts val="0"/>
              </a:spcBef>
              <a:spcAft>
                <a:spcPts val="600"/>
              </a:spcAft>
              <a:buFont typeface="Arial" pitchFamily="34" charset="0"/>
              <a:buNone/>
            </a:pPr>
            <a:r>
              <a:rPr lang="en-US" sz="2000" dirty="0">
                <a:solidFill>
                  <a:schemeClr val="bg1"/>
                </a:solidFill>
              </a:rPr>
              <a:t> </a:t>
            </a:r>
          </a:p>
        </p:txBody>
      </p:sp>
      <p:sp>
        <p:nvSpPr>
          <p:cNvPr id="10" name="Content Placeholder 2">
            <a:extLst>
              <a:ext uri="{FF2B5EF4-FFF2-40B4-BE49-F238E27FC236}">
                <a16:creationId xmlns:a16="http://schemas.microsoft.com/office/drawing/2014/main" id="{122FE436-C68A-C66F-A8CF-A436032DAEC0}"/>
              </a:ext>
            </a:extLst>
          </p:cNvPr>
          <p:cNvSpPr txBox="1">
            <a:spLocks/>
          </p:cNvSpPr>
          <p:nvPr/>
        </p:nvSpPr>
        <p:spPr>
          <a:xfrm>
            <a:off x="8209722" y="1461052"/>
            <a:ext cx="6222540" cy="6270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None/>
            </a:pPr>
            <a:r>
              <a:rPr lang="en-US" sz="1700" b="1" dirty="0">
                <a:solidFill>
                  <a:schemeClr val="bg1"/>
                </a:solidFill>
              </a:rPr>
              <a:t>What is Manual Testing? </a:t>
            </a:r>
            <a:endParaRPr lang="en-US" sz="1700" dirty="0">
              <a:solidFill>
                <a:schemeClr val="bg1"/>
              </a:solidFill>
            </a:endParaRPr>
          </a:p>
          <a:p>
            <a:pPr marL="0">
              <a:spcBef>
                <a:spcPts val="0"/>
              </a:spcBef>
              <a:spcAft>
                <a:spcPts val="600"/>
              </a:spcAft>
            </a:pPr>
            <a:r>
              <a:rPr lang="en-US" sz="1700" dirty="0">
                <a:solidFill>
                  <a:schemeClr val="bg1"/>
                </a:solidFill>
              </a:rPr>
              <a:t>Testing done by humans by manually executing tests.</a:t>
            </a:r>
          </a:p>
          <a:p>
            <a:pPr marL="0">
              <a:spcBef>
                <a:spcPts val="0"/>
              </a:spcBef>
              <a:spcAft>
                <a:spcPts val="600"/>
              </a:spcAft>
            </a:pPr>
            <a:endParaRPr lang="en-US" sz="1700" dirty="0">
              <a:solidFill>
                <a:schemeClr val="bg1"/>
              </a:solidFill>
            </a:endParaRPr>
          </a:p>
          <a:p>
            <a:pPr marL="0">
              <a:spcBef>
                <a:spcPts val="0"/>
              </a:spcBef>
              <a:spcAft>
                <a:spcPts val="600"/>
              </a:spcAft>
            </a:pPr>
            <a:endParaRPr lang="en-US" sz="1700" dirty="0">
              <a:solidFill>
                <a:schemeClr val="bg1"/>
              </a:solidFill>
            </a:endParaRPr>
          </a:p>
          <a:p>
            <a:pPr marL="0">
              <a:spcBef>
                <a:spcPts val="0"/>
              </a:spcBef>
              <a:spcAft>
                <a:spcPts val="600"/>
              </a:spcAft>
            </a:pPr>
            <a:endParaRPr lang="en-US" sz="1700" dirty="0">
              <a:solidFill>
                <a:schemeClr val="bg1"/>
              </a:solidFill>
            </a:endParaRPr>
          </a:p>
          <a:p>
            <a:pPr marL="0">
              <a:spcBef>
                <a:spcPts val="0"/>
              </a:spcBef>
              <a:spcAft>
                <a:spcPts val="600"/>
              </a:spcAft>
            </a:pPr>
            <a:endParaRPr lang="en-US" sz="1700" dirty="0">
              <a:solidFill>
                <a:schemeClr val="bg1"/>
              </a:solidFill>
            </a:endParaRPr>
          </a:p>
          <a:p>
            <a:pPr marL="0">
              <a:spcBef>
                <a:spcPts val="0"/>
              </a:spcBef>
              <a:spcAft>
                <a:spcPts val="600"/>
              </a:spcAft>
            </a:pPr>
            <a:endParaRPr lang="en-US" sz="1700" dirty="0">
              <a:solidFill>
                <a:schemeClr val="bg1"/>
              </a:solidFill>
            </a:endParaRPr>
          </a:p>
          <a:p>
            <a:pPr marL="0">
              <a:spcBef>
                <a:spcPts val="0"/>
              </a:spcBef>
              <a:spcAft>
                <a:spcPts val="600"/>
              </a:spcAft>
            </a:pPr>
            <a:endParaRPr lang="en-US" sz="1700" dirty="0">
              <a:solidFill>
                <a:schemeClr val="bg1"/>
              </a:solidFill>
            </a:endParaRPr>
          </a:p>
          <a:p>
            <a:pPr marL="0">
              <a:spcBef>
                <a:spcPts val="0"/>
              </a:spcBef>
              <a:spcAft>
                <a:spcPts val="600"/>
              </a:spcAft>
            </a:pPr>
            <a:endParaRPr lang="en-US" sz="1700" dirty="0">
              <a:solidFill>
                <a:schemeClr val="bg1"/>
              </a:solidFill>
            </a:endParaRPr>
          </a:p>
          <a:p>
            <a:pPr marL="0">
              <a:spcBef>
                <a:spcPts val="0"/>
              </a:spcBef>
              <a:spcAft>
                <a:spcPts val="600"/>
              </a:spcAft>
            </a:pPr>
            <a:endParaRPr lang="en-US" sz="1700" dirty="0">
              <a:solidFill>
                <a:schemeClr val="bg1"/>
              </a:solidFill>
            </a:endParaRPr>
          </a:p>
          <a:p>
            <a:pPr marL="0">
              <a:spcBef>
                <a:spcPts val="0"/>
              </a:spcBef>
              <a:spcAft>
                <a:spcPts val="600"/>
              </a:spcAft>
            </a:pPr>
            <a:endParaRPr lang="en-US" sz="1700" dirty="0">
              <a:solidFill>
                <a:schemeClr val="bg1"/>
              </a:solidFill>
            </a:endParaRPr>
          </a:p>
          <a:p>
            <a:pPr marL="0">
              <a:spcBef>
                <a:spcPts val="0"/>
              </a:spcBef>
              <a:spcAft>
                <a:spcPts val="600"/>
              </a:spcAft>
            </a:pPr>
            <a:endParaRPr lang="en-US" sz="1700" dirty="0">
              <a:solidFill>
                <a:schemeClr val="bg1"/>
              </a:solidFill>
            </a:endParaRPr>
          </a:p>
          <a:p>
            <a:pPr marL="0" indent="0">
              <a:spcBef>
                <a:spcPts val="0"/>
              </a:spcBef>
              <a:spcAft>
                <a:spcPts val="600"/>
              </a:spcAft>
              <a:buNone/>
            </a:pPr>
            <a:r>
              <a:rPr lang="en-US" sz="2000" b="1" dirty="0">
                <a:solidFill>
                  <a:schemeClr val="bg1"/>
                </a:solidFill>
              </a:rPr>
              <a:t>Two types of testing:</a:t>
            </a:r>
          </a:p>
          <a:p>
            <a:pPr marL="342900" fontAlgn="ctr">
              <a:spcBef>
                <a:spcPts val="0"/>
              </a:spcBef>
              <a:spcAft>
                <a:spcPts val="600"/>
              </a:spcAft>
            </a:pPr>
            <a:r>
              <a:rPr lang="en-US" sz="1700" b="1" dirty="0">
                <a:solidFill>
                  <a:schemeClr val="bg1"/>
                </a:solidFill>
              </a:rPr>
              <a:t>Functional Testing </a:t>
            </a:r>
          </a:p>
          <a:p>
            <a:pPr marL="800100" lvl="1" fontAlgn="ctr">
              <a:spcBef>
                <a:spcPts val="0"/>
              </a:spcBef>
              <a:spcAft>
                <a:spcPts val="600"/>
              </a:spcAft>
            </a:pPr>
            <a:r>
              <a:rPr lang="en-US" sz="1700" dirty="0">
                <a:solidFill>
                  <a:schemeClr val="bg1"/>
                </a:solidFill>
              </a:rPr>
              <a:t>Functions of the Application are checked</a:t>
            </a:r>
          </a:p>
          <a:p>
            <a:pPr marL="342900" fontAlgn="ctr">
              <a:spcBef>
                <a:spcPts val="0"/>
              </a:spcBef>
              <a:spcAft>
                <a:spcPts val="600"/>
              </a:spcAft>
            </a:pPr>
            <a:r>
              <a:rPr lang="en-US" sz="1700" b="1" dirty="0">
                <a:solidFill>
                  <a:schemeClr val="bg1"/>
                </a:solidFill>
              </a:rPr>
              <a:t>Non-Functional Testing</a:t>
            </a:r>
          </a:p>
          <a:p>
            <a:pPr marL="800100" lvl="1" fontAlgn="ctr">
              <a:spcBef>
                <a:spcPts val="0"/>
              </a:spcBef>
              <a:spcAft>
                <a:spcPts val="600"/>
              </a:spcAft>
            </a:pPr>
            <a:r>
              <a:rPr lang="en-US" sz="1700" dirty="0">
                <a:solidFill>
                  <a:schemeClr val="bg1"/>
                </a:solidFill>
              </a:rPr>
              <a:t>Graphical User Interface</a:t>
            </a:r>
            <a:endParaRPr lang="en-US" sz="1700" b="1" dirty="0">
              <a:solidFill>
                <a:schemeClr val="bg1"/>
              </a:solidFill>
            </a:endParaRPr>
          </a:p>
          <a:p>
            <a:pPr marL="800100" lvl="1" fontAlgn="ctr">
              <a:spcBef>
                <a:spcPts val="0"/>
              </a:spcBef>
              <a:spcAft>
                <a:spcPts val="600"/>
              </a:spcAft>
            </a:pPr>
            <a:r>
              <a:rPr lang="en-US" sz="1700" dirty="0">
                <a:solidFill>
                  <a:schemeClr val="bg1"/>
                </a:solidFill>
              </a:rPr>
              <a:t>Alignment</a:t>
            </a:r>
            <a:endParaRPr lang="en-US" sz="1700" b="1" dirty="0">
              <a:solidFill>
                <a:schemeClr val="bg1"/>
              </a:solidFill>
            </a:endParaRPr>
          </a:p>
          <a:p>
            <a:pPr marL="800100" lvl="1" fontAlgn="ctr">
              <a:spcBef>
                <a:spcPts val="0"/>
              </a:spcBef>
              <a:spcAft>
                <a:spcPts val="600"/>
              </a:spcAft>
            </a:pPr>
            <a:r>
              <a:rPr lang="en-US" sz="1700" dirty="0">
                <a:solidFill>
                  <a:schemeClr val="bg1"/>
                </a:solidFill>
              </a:rPr>
              <a:t>Spelling</a:t>
            </a:r>
            <a:endParaRPr lang="en-US" sz="1700" b="1" dirty="0">
              <a:solidFill>
                <a:schemeClr val="bg1"/>
              </a:solidFill>
            </a:endParaRPr>
          </a:p>
        </p:txBody>
      </p:sp>
      <p:sp>
        <p:nvSpPr>
          <p:cNvPr id="11" name="Rectangle 10">
            <a:extLst>
              <a:ext uri="{FF2B5EF4-FFF2-40B4-BE49-F238E27FC236}">
                <a16:creationId xmlns:a16="http://schemas.microsoft.com/office/drawing/2014/main" id="{A8BE757F-BDED-D080-AA8D-6021E4479128}"/>
              </a:ext>
            </a:extLst>
          </p:cNvPr>
          <p:cNvSpPr/>
          <p:nvPr/>
        </p:nvSpPr>
        <p:spPr>
          <a:xfrm>
            <a:off x="30916" y="4542748"/>
            <a:ext cx="14642005" cy="2882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 0" descr="preencoded.png">
            <a:extLst>
              <a:ext uri="{FF2B5EF4-FFF2-40B4-BE49-F238E27FC236}">
                <a16:creationId xmlns:a16="http://schemas.microsoft.com/office/drawing/2014/main" id="{A90CE4CF-1DB0-C6F6-7567-8356EC60E92C}"/>
              </a:ext>
            </a:extLst>
          </p:cNvPr>
          <p:cNvPicPr>
            <a:picLocks noChangeAspect="1"/>
          </p:cNvPicPr>
          <p:nvPr/>
        </p:nvPicPr>
        <p:blipFill>
          <a:blip r:embed="rId4"/>
          <a:stretch>
            <a:fillRect/>
          </a:stretch>
        </p:blipFill>
        <p:spPr>
          <a:xfrm>
            <a:off x="30916" y="3565998"/>
            <a:ext cx="14630400" cy="1019651"/>
          </a:xfrm>
          <a:prstGeom prst="rect">
            <a:avLst/>
          </a:prstGeom>
        </p:spPr>
      </p:pic>
    </p:spTree>
    <p:extLst>
      <p:ext uri="{BB962C8B-B14F-4D97-AF65-F5344CB8AC3E}">
        <p14:creationId xmlns:p14="http://schemas.microsoft.com/office/powerpoint/2010/main" val="2071608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4511267" y="81082"/>
            <a:ext cx="4443889"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Syne" pitchFamily="34" charset="0"/>
                <a:ea typeface="Syne" pitchFamily="34" charset="-122"/>
                <a:cs typeface="Syne" pitchFamily="34" charset="-120"/>
              </a:rPr>
              <a:t>TESTING HIERARCHY</a:t>
            </a:r>
            <a:endParaRPr lang="en-US" sz="4374" dirty="0"/>
          </a:p>
        </p:txBody>
      </p:sp>
      <p:pic>
        <p:nvPicPr>
          <p:cNvPr id="8" name="Picture 7">
            <a:extLst>
              <a:ext uri="{FF2B5EF4-FFF2-40B4-BE49-F238E27FC236}">
                <a16:creationId xmlns:a16="http://schemas.microsoft.com/office/drawing/2014/main" id="{EBB4AD84-0405-DD84-F4C1-26E9637C4FA8}"/>
              </a:ext>
            </a:extLst>
          </p:cNvPr>
          <p:cNvPicPr>
            <a:picLocks noChangeAspect="1"/>
          </p:cNvPicPr>
          <p:nvPr/>
        </p:nvPicPr>
        <p:blipFill rotWithShape="1">
          <a:blip r:embed="rId4"/>
          <a:srcRect l="4453" t="3802" r="6478" b="3964"/>
          <a:stretch/>
        </p:blipFill>
        <p:spPr>
          <a:xfrm>
            <a:off x="4581939" y="856537"/>
            <a:ext cx="4373217" cy="7291982"/>
          </a:xfrm>
          <a:prstGeom prst="rect">
            <a:avLst/>
          </a:prstGeom>
        </p:spPr>
      </p:pic>
    </p:spTree>
    <p:extLst>
      <p:ext uri="{BB962C8B-B14F-4D97-AF65-F5344CB8AC3E}">
        <p14:creationId xmlns:p14="http://schemas.microsoft.com/office/powerpoint/2010/main" val="3584866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11" name="Text 2">
            <a:extLst>
              <a:ext uri="{FF2B5EF4-FFF2-40B4-BE49-F238E27FC236}">
                <a16:creationId xmlns:a16="http://schemas.microsoft.com/office/drawing/2014/main" id="{C77415E1-DE69-81D1-AA2A-61953834EC1C}"/>
              </a:ext>
            </a:extLst>
          </p:cNvPr>
          <p:cNvSpPr/>
          <p:nvPr/>
        </p:nvSpPr>
        <p:spPr>
          <a:xfrm>
            <a:off x="246792" y="325366"/>
            <a:ext cx="5030888" cy="138874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ea typeface="Raleway" pitchFamily="34" charset="-122"/>
                <a:cs typeface="Raleway" pitchFamily="34" charset="-120"/>
              </a:rPr>
              <a:t>GIT AND GITHUB ACTIONS</a:t>
            </a:r>
            <a:endParaRPr lang="en-US" sz="4374" b="1" dirty="0">
              <a:solidFill>
                <a:schemeClr val="bg1"/>
              </a:solidFill>
            </a:endParaRPr>
          </a:p>
        </p:txBody>
      </p:sp>
      <p:sp>
        <p:nvSpPr>
          <p:cNvPr id="6" name="TextBox 5">
            <a:extLst>
              <a:ext uri="{FF2B5EF4-FFF2-40B4-BE49-F238E27FC236}">
                <a16:creationId xmlns:a16="http://schemas.microsoft.com/office/drawing/2014/main" id="{9D4E66EB-3E53-2D0D-E534-B39B22C6DB19}"/>
              </a:ext>
            </a:extLst>
          </p:cNvPr>
          <p:cNvSpPr txBox="1"/>
          <p:nvPr/>
        </p:nvSpPr>
        <p:spPr>
          <a:xfrm>
            <a:off x="723870" y="2129641"/>
            <a:ext cx="3082817" cy="4401205"/>
          </a:xfrm>
          <a:prstGeom prst="rect">
            <a:avLst/>
          </a:prstGeom>
          <a:noFill/>
        </p:spPr>
        <p:txBody>
          <a:bodyPr wrap="square" rtlCol="0">
            <a:spAutoFit/>
          </a:bodyPr>
          <a:lstStyle/>
          <a:p>
            <a:r>
              <a:rPr lang="en-US" sz="2000" b="1" i="0" dirty="0">
                <a:solidFill>
                  <a:schemeClr val="bg1"/>
                </a:solidFill>
                <a:effectLst/>
                <a:latin typeface="Arial" panose="020B0604020202020204" pitchFamily="34" charset="0"/>
              </a:rPr>
              <a:t>GitHub</a:t>
            </a:r>
            <a:r>
              <a:rPr lang="en-US" sz="2000" b="0" i="0" dirty="0">
                <a:solidFill>
                  <a:schemeClr val="bg1"/>
                </a:solidFill>
                <a:effectLst/>
                <a:latin typeface="Arial" panose="020B0604020202020204" pitchFamily="34" charset="0"/>
              </a:rPr>
              <a:t> is a platform and cloud-based service for </a:t>
            </a:r>
            <a:r>
              <a:rPr lang="en-US" sz="2000" b="0" i="0" strike="noStrike" dirty="0">
                <a:solidFill>
                  <a:schemeClr val="bg1"/>
                </a:solidFill>
                <a:effectLst/>
                <a:latin typeface="Arial" panose="020B0604020202020204" pitchFamily="34" charset="0"/>
              </a:rPr>
              <a:t>software development</a:t>
            </a:r>
            <a:r>
              <a:rPr lang="en-US" sz="2000" b="0" i="0" dirty="0">
                <a:solidFill>
                  <a:schemeClr val="bg1"/>
                </a:solidFill>
                <a:effectLst/>
                <a:latin typeface="Arial" panose="020B0604020202020204" pitchFamily="34" charset="0"/>
              </a:rPr>
              <a:t> and </a:t>
            </a:r>
            <a:r>
              <a:rPr lang="en-US" sz="2000" b="0" i="0" strike="noStrike" dirty="0">
                <a:solidFill>
                  <a:schemeClr val="bg1"/>
                </a:solidFill>
                <a:effectLst/>
                <a:latin typeface="Arial" panose="020B0604020202020204" pitchFamily="34" charset="0"/>
              </a:rPr>
              <a:t>version control</a:t>
            </a:r>
            <a:r>
              <a:rPr lang="en-US" sz="2000" b="0" i="0" dirty="0">
                <a:solidFill>
                  <a:schemeClr val="bg1"/>
                </a:solidFill>
                <a:effectLst/>
                <a:latin typeface="Arial" panose="020B0604020202020204" pitchFamily="34" charset="0"/>
              </a:rPr>
              <a:t> using </a:t>
            </a:r>
            <a:r>
              <a:rPr lang="en-US" sz="2000" b="0" i="0" strike="noStrike" dirty="0">
                <a:solidFill>
                  <a:schemeClr val="bg1"/>
                </a:solidFill>
                <a:effectLst/>
                <a:latin typeface="Arial" panose="020B0604020202020204" pitchFamily="34" charset="0"/>
              </a:rPr>
              <a:t>Git</a:t>
            </a:r>
            <a:r>
              <a:rPr lang="en-US" sz="2000" b="0" i="0" dirty="0">
                <a:solidFill>
                  <a:schemeClr val="bg1"/>
                </a:solidFill>
                <a:effectLst/>
                <a:latin typeface="Arial" panose="020B0604020202020204" pitchFamily="34" charset="0"/>
              </a:rPr>
              <a:t>, allowing developers to store and manage their code. It provides the </a:t>
            </a:r>
            <a:r>
              <a:rPr lang="en-US" sz="2000" b="0" i="0" strike="noStrike" dirty="0">
                <a:solidFill>
                  <a:schemeClr val="bg1"/>
                </a:solidFill>
                <a:effectLst/>
                <a:latin typeface="Arial" panose="020B0604020202020204" pitchFamily="34" charset="0"/>
              </a:rPr>
              <a:t>distributed version control</a:t>
            </a:r>
            <a:r>
              <a:rPr lang="en-US" sz="2000" b="0" i="0" dirty="0">
                <a:solidFill>
                  <a:schemeClr val="bg1"/>
                </a:solidFill>
                <a:effectLst/>
                <a:latin typeface="Arial" panose="020B0604020202020204" pitchFamily="34" charset="0"/>
              </a:rPr>
              <a:t> of Git plus </a:t>
            </a:r>
            <a:r>
              <a:rPr lang="en-US" sz="2000" b="0" i="0" strike="noStrike" dirty="0">
                <a:solidFill>
                  <a:schemeClr val="bg1"/>
                </a:solidFill>
                <a:effectLst/>
                <a:latin typeface="Arial" panose="020B0604020202020204" pitchFamily="34" charset="0"/>
              </a:rPr>
              <a:t>access control</a:t>
            </a:r>
            <a:r>
              <a:rPr lang="en-US" sz="2000" b="0" i="0" dirty="0">
                <a:solidFill>
                  <a:schemeClr val="bg1"/>
                </a:solidFill>
                <a:effectLst/>
                <a:latin typeface="Arial" panose="020B0604020202020204" pitchFamily="34" charset="0"/>
              </a:rPr>
              <a:t>, </a:t>
            </a:r>
            <a:r>
              <a:rPr lang="en-US" sz="2000" b="0" i="0" strike="noStrike" dirty="0">
                <a:solidFill>
                  <a:schemeClr val="bg1"/>
                </a:solidFill>
                <a:effectLst/>
                <a:latin typeface="Arial" panose="020B0604020202020204" pitchFamily="34" charset="0"/>
              </a:rPr>
              <a:t>bug tracking</a:t>
            </a:r>
            <a:r>
              <a:rPr lang="en-US" sz="2000" b="0" i="0" dirty="0">
                <a:solidFill>
                  <a:schemeClr val="bg1"/>
                </a:solidFill>
                <a:effectLst/>
                <a:latin typeface="Arial" panose="020B0604020202020204" pitchFamily="34" charset="0"/>
              </a:rPr>
              <a:t>, </a:t>
            </a:r>
            <a:r>
              <a:rPr lang="en-US" sz="2000" b="0" i="0" strike="noStrike" dirty="0">
                <a:solidFill>
                  <a:schemeClr val="bg1"/>
                </a:solidFill>
                <a:effectLst/>
                <a:latin typeface="Arial" panose="020B0604020202020204" pitchFamily="34" charset="0"/>
              </a:rPr>
              <a:t>software feature</a:t>
            </a:r>
            <a:r>
              <a:rPr lang="en-US" sz="2000" b="0" i="0" dirty="0">
                <a:solidFill>
                  <a:schemeClr val="bg1"/>
                </a:solidFill>
                <a:effectLst/>
                <a:latin typeface="Arial" panose="020B0604020202020204" pitchFamily="34" charset="0"/>
              </a:rPr>
              <a:t> requests, </a:t>
            </a:r>
            <a:r>
              <a:rPr lang="en-US" sz="2000" b="0" i="0" strike="noStrike" dirty="0">
                <a:solidFill>
                  <a:schemeClr val="bg1"/>
                </a:solidFill>
                <a:effectLst/>
                <a:latin typeface="Arial" panose="020B0604020202020204" pitchFamily="34" charset="0"/>
              </a:rPr>
              <a:t>task management</a:t>
            </a:r>
            <a:r>
              <a:rPr lang="en-US" sz="2000" b="0" i="0" dirty="0">
                <a:solidFill>
                  <a:schemeClr val="bg1"/>
                </a:solidFill>
                <a:effectLst/>
                <a:latin typeface="Arial" panose="020B0604020202020204" pitchFamily="34" charset="0"/>
              </a:rPr>
              <a:t>, </a:t>
            </a:r>
            <a:r>
              <a:rPr lang="en-US" sz="2000" b="0" i="0" strike="noStrike" dirty="0">
                <a:solidFill>
                  <a:schemeClr val="bg1"/>
                </a:solidFill>
                <a:effectLst/>
                <a:latin typeface="Arial" panose="020B0604020202020204" pitchFamily="34" charset="0"/>
              </a:rPr>
              <a:t>continuous integration</a:t>
            </a:r>
            <a:r>
              <a:rPr lang="en-US" sz="2000" b="0" i="0" dirty="0">
                <a:solidFill>
                  <a:schemeClr val="bg1"/>
                </a:solidFill>
                <a:effectLst/>
                <a:latin typeface="Arial" panose="020B0604020202020204" pitchFamily="34" charset="0"/>
              </a:rPr>
              <a:t>, </a:t>
            </a:r>
            <a:endParaRPr lang="en-US" sz="2000" dirty="0">
              <a:solidFill>
                <a:schemeClr val="bg1"/>
              </a:solidFill>
            </a:endParaRPr>
          </a:p>
        </p:txBody>
      </p:sp>
      <p:pic>
        <p:nvPicPr>
          <p:cNvPr id="8" name="Picture 7">
            <a:extLst>
              <a:ext uri="{FF2B5EF4-FFF2-40B4-BE49-F238E27FC236}">
                <a16:creationId xmlns:a16="http://schemas.microsoft.com/office/drawing/2014/main" id="{F3D940F4-FF98-95A2-BAAF-28865FEB8938}"/>
              </a:ext>
            </a:extLst>
          </p:cNvPr>
          <p:cNvPicPr>
            <a:picLocks noChangeAspect="1"/>
          </p:cNvPicPr>
          <p:nvPr/>
        </p:nvPicPr>
        <p:blipFill>
          <a:blip r:embed="rId4"/>
          <a:stretch>
            <a:fillRect/>
          </a:stretch>
        </p:blipFill>
        <p:spPr>
          <a:xfrm>
            <a:off x="4633656" y="2242482"/>
            <a:ext cx="9344695" cy="3960122"/>
          </a:xfrm>
          <a:prstGeom prst="rect">
            <a:avLst/>
          </a:prstGeom>
        </p:spPr>
      </p:pic>
      <p:pic>
        <p:nvPicPr>
          <p:cNvPr id="7" name="Image 0" descr="preencoded.png">
            <a:extLst>
              <a:ext uri="{FF2B5EF4-FFF2-40B4-BE49-F238E27FC236}">
                <a16:creationId xmlns:a16="http://schemas.microsoft.com/office/drawing/2014/main" id="{46D94067-92B2-6F0A-2DE0-F578806BB07B}"/>
              </a:ext>
            </a:extLst>
          </p:cNvPr>
          <p:cNvPicPr>
            <a:picLocks noChangeAspect="1"/>
          </p:cNvPicPr>
          <p:nvPr/>
        </p:nvPicPr>
        <p:blipFill>
          <a:blip r:embed="rId5"/>
          <a:stretch>
            <a:fillRect/>
          </a:stretch>
        </p:blipFill>
        <p:spPr>
          <a:xfrm>
            <a:off x="0" y="7209949"/>
            <a:ext cx="14630400" cy="1019651"/>
          </a:xfrm>
          <a:prstGeom prst="rect">
            <a:avLst/>
          </a:prstGeom>
        </p:spPr>
      </p:pic>
    </p:spTree>
    <p:extLst>
      <p:ext uri="{BB962C8B-B14F-4D97-AF65-F5344CB8AC3E}">
        <p14:creationId xmlns:p14="http://schemas.microsoft.com/office/powerpoint/2010/main" val="3114417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11" name="Text 2">
            <a:extLst>
              <a:ext uri="{FF2B5EF4-FFF2-40B4-BE49-F238E27FC236}">
                <a16:creationId xmlns:a16="http://schemas.microsoft.com/office/drawing/2014/main" id="{C77415E1-DE69-81D1-AA2A-61953834EC1C}"/>
              </a:ext>
            </a:extLst>
          </p:cNvPr>
          <p:cNvSpPr/>
          <p:nvPr/>
        </p:nvSpPr>
        <p:spPr>
          <a:xfrm>
            <a:off x="117582" y="245854"/>
            <a:ext cx="7477601" cy="138874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ea typeface="Raleway" pitchFamily="34" charset="-122"/>
                <a:cs typeface="Raleway" pitchFamily="34" charset="-120"/>
              </a:rPr>
              <a:t>DOCKERHUB AND DOCKERFILE</a:t>
            </a:r>
            <a:endParaRPr lang="en-US" sz="4374" b="1" dirty="0">
              <a:solidFill>
                <a:schemeClr val="bg1"/>
              </a:solidFill>
            </a:endParaRPr>
          </a:p>
        </p:txBody>
      </p:sp>
      <p:sp>
        <p:nvSpPr>
          <p:cNvPr id="6" name="TextBox 5">
            <a:extLst>
              <a:ext uri="{FF2B5EF4-FFF2-40B4-BE49-F238E27FC236}">
                <a16:creationId xmlns:a16="http://schemas.microsoft.com/office/drawing/2014/main" id="{E5F4B999-086F-FB2B-8381-4F4D63B7D9FD}"/>
              </a:ext>
            </a:extLst>
          </p:cNvPr>
          <p:cNvSpPr txBox="1"/>
          <p:nvPr/>
        </p:nvSpPr>
        <p:spPr>
          <a:xfrm>
            <a:off x="417443" y="2027583"/>
            <a:ext cx="4104861" cy="5016758"/>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chemeClr val="bg1"/>
                </a:solidFill>
                <a:effectLst/>
                <a:latin typeface="Roboto" panose="02000000000000000000" pitchFamily="2" charset="0"/>
              </a:rPr>
              <a:t>Docker Hub is a repository service and it is a cloud-based service where people push their Docker Container Images and also pull the Docker Container Images from the Docker Hub anytime or anywhere via the internet. It provides features such as you can push your images as private or public. </a:t>
            </a:r>
          </a:p>
          <a:p>
            <a:pPr marL="285750" indent="-285750">
              <a:buFont typeface="Arial" panose="020B0604020202020204" pitchFamily="34" charset="0"/>
              <a:buChar char="•"/>
            </a:pPr>
            <a:endParaRPr lang="en-US" sz="2000" dirty="0">
              <a:solidFill>
                <a:schemeClr val="bg1"/>
              </a:solidFill>
              <a:latin typeface="Roboto" panose="02000000000000000000" pitchFamily="2" charset="0"/>
            </a:endParaRPr>
          </a:p>
          <a:p>
            <a:pPr marL="285750" indent="-285750">
              <a:buFont typeface="Arial" panose="020B0604020202020204" pitchFamily="34" charset="0"/>
              <a:buChar char="•"/>
            </a:pPr>
            <a:endParaRPr lang="en-US" sz="2000" b="0" i="0" dirty="0">
              <a:solidFill>
                <a:schemeClr val="bg1"/>
              </a:solidFill>
              <a:effectLst/>
              <a:latin typeface="Roboto" panose="02000000000000000000" pitchFamily="2" charset="0"/>
            </a:endParaRPr>
          </a:p>
          <a:p>
            <a:pPr marL="285750" indent="-285750">
              <a:buFont typeface="Arial" panose="020B0604020202020204" pitchFamily="34" charset="0"/>
              <a:buChar char="•"/>
            </a:pPr>
            <a:endParaRPr lang="en-US" sz="2000" b="0" i="0" dirty="0">
              <a:solidFill>
                <a:schemeClr val="bg1"/>
              </a:solidFill>
              <a:effectLst/>
              <a:latin typeface="Roboto" panose="02000000000000000000" pitchFamily="2" charset="0"/>
            </a:endParaRPr>
          </a:p>
          <a:p>
            <a:pPr marL="285750" indent="-285750">
              <a:buFont typeface="Arial" panose="020B0604020202020204" pitchFamily="34" charset="0"/>
              <a:buChar char="•"/>
            </a:pPr>
            <a:r>
              <a:rPr lang="en-US" sz="2000" b="0" i="0" dirty="0">
                <a:solidFill>
                  <a:schemeClr val="bg1"/>
                </a:solidFill>
                <a:effectLst/>
                <a:latin typeface="Roboto" panose="02000000000000000000" pitchFamily="2" charset="0"/>
              </a:rPr>
              <a:t>A </a:t>
            </a:r>
            <a:r>
              <a:rPr lang="en-US" sz="2000" b="0" i="0" dirty="0" err="1">
                <a:solidFill>
                  <a:schemeClr val="bg1"/>
                </a:solidFill>
                <a:effectLst/>
                <a:latin typeface="Roboto" panose="02000000000000000000" pitchFamily="2" charset="0"/>
              </a:rPr>
              <a:t>Dockerfile</a:t>
            </a:r>
            <a:r>
              <a:rPr lang="en-US" sz="2000" b="0" i="0" dirty="0">
                <a:solidFill>
                  <a:schemeClr val="bg1"/>
                </a:solidFill>
                <a:effectLst/>
                <a:latin typeface="Roboto" panose="02000000000000000000" pitchFamily="2" charset="0"/>
              </a:rPr>
              <a:t> is basically a shell script that tells Docker how to build your image.</a:t>
            </a:r>
            <a:endParaRPr lang="en-US" sz="2000" dirty="0">
              <a:solidFill>
                <a:schemeClr val="bg1"/>
              </a:solidFill>
            </a:endParaRPr>
          </a:p>
        </p:txBody>
      </p:sp>
      <p:pic>
        <p:nvPicPr>
          <p:cNvPr id="8" name="Picture 7">
            <a:extLst>
              <a:ext uri="{FF2B5EF4-FFF2-40B4-BE49-F238E27FC236}">
                <a16:creationId xmlns:a16="http://schemas.microsoft.com/office/drawing/2014/main" id="{05F842C7-3E75-903E-F1B6-9A3509F894D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15000" y="1667087"/>
            <a:ext cx="7967455" cy="4895426"/>
          </a:xfrm>
          <a:prstGeom prst="rect">
            <a:avLst/>
          </a:prstGeom>
        </p:spPr>
      </p:pic>
      <p:pic>
        <p:nvPicPr>
          <p:cNvPr id="7" name="Image 0" descr="preencoded.png">
            <a:extLst>
              <a:ext uri="{FF2B5EF4-FFF2-40B4-BE49-F238E27FC236}">
                <a16:creationId xmlns:a16="http://schemas.microsoft.com/office/drawing/2014/main" id="{CC76A5B6-53AE-4229-9E21-0DD78389E6CB}"/>
              </a:ext>
            </a:extLst>
          </p:cNvPr>
          <p:cNvPicPr>
            <a:picLocks noChangeAspect="1"/>
          </p:cNvPicPr>
          <p:nvPr/>
        </p:nvPicPr>
        <p:blipFill>
          <a:blip r:embed="rId5"/>
          <a:stretch>
            <a:fillRect/>
          </a:stretch>
        </p:blipFill>
        <p:spPr>
          <a:xfrm>
            <a:off x="0" y="7242437"/>
            <a:ext cx="14630400" cy="1019651"/>
          </a:xfrm>
          <a:prstGeom prst="rect">
            <a:avLst/>
          </a:prstGeom>
        </p:spPr>
      </p:pic>
    </p:spTree>
    <p:extLst>
      <p:ext uri="{BB962C8B-B14F-4D97-AF65-F5344CB8AC3E}">
        <p14:creationId xmlns:p14="http://schemas.microsoft.com/office/powerpoint/2010/main" val="311828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4689067" y="-2347"/>
            <a:ext cx="4443889"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Syne" pitchFamily="34" charset="0"/>
                <a:ea typeface="Syne" pitchFamily="34" charset="-122"/>
                <a:cs typeface="Syne" pitchFamily="34" charset="-120"/>
              </a:rPr>
              <a:t>CREATE A VM ON AZURE</a:t>
            </a:r>
            <a:endParaRPr lang="en-US" sz="4374" dirty="0"/>
          </a:p>
        </p:txBody>
      </p:sp>
      <p:pic>
        <p:nvPicPr>
          <p:cNvPr id="7" name="Picture 6">
            <a:extLst>
              <a:ext uri="{FF2B5EF4-FFF2-40B4-BE49-F238E27FC236}">
                <a16:creationId xmlns:a16="http://schemas.microsoft.com/office/drawing/2014/main" id="{A1379A18-8878-B374-F0A1-ECE98EDA81A2}"/>
              </a:ext>
            </a:extLst>
          </p:cNvPr>
          <p:cNvPicPr>
            <a:picLocks noChangeAspect="1"/>
          </p:cNvPicPr>
          <p:nvPr/>
        </p:nvPicPr>
        <p:blipFill>
          <a:blip r:embed="rId4"/>
          <a:stretch>
            <a:fillRect/>
          </a:stretch>
        </p:blipFill>
        <p:spPr>
          <a:xfrm>
            <a:off x="1980915" y="898146"/>
            <a:ext cx="11024170" cy="6148095"/>
          </a:xfrm>
          <a:prstGeom prst="rect">
            <a:avLst/>
          </a:prstGeom>
        </p:spPr>
      </p:pic>
      <p:pic>
        <p:nvPicPr>
          <p:cNvPr id="8" name="Image 0" descr="preencoded.png">
            <a:extLst>
              <a:ext uri="{FF2B5EF4-FFF2-40B4-BE49-F238E27FC236}">
                <a16:creationId xmlns:a16="http://schemas.microsoft.com/office/drawing/2014/main" id="{BD3641C0-622D-39E3-4FFA-A62435B9D16E}"/>
              </a:ext>
            </a:extLst>
          </p:cNvPr>
          <p:cNvPicPr>
            <a:picLocks noChangeAspect="1"/>
          </p:cNvPicPr>
          <p:nvPr/>
        </p:nvPicPr>
        <p:blipFill>
          <a:blip r:embed="rId5"/>
          <a:stretch>
            <a:fillRect/>
          </a:stretch>
        </p:blipFill>
        <p:spPr>
          <a:xfrm>
            <a:off x="0" y="7252362"/>
            <a:ext cx="14630400" cy="1019651"/>
          </a:xfrm>
          <a:prstGeom prst="rect">
            <a:avLst/>
          </a:prstGeom>
        </p:spPr>
      </p:pic>
    </p:spTree>
    <p:extLst>
      <p:ext uri="{BB962C8B-B14F-4D97-AF65-F5344CB8AC3E}">
        <p14:creationId xmlns:p14="http://schemas.microsoft.com/office/powerpoint/2010/main" val="2316118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4511267" y="81082"/>
            <a:ext cx="4443889"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Syne" pitchFamily="34" charset="0"/>
                <a:ea typeface="Syne" pitchFamily="34" charset="-122"/>
              </a:rPr>
              <a:t>FINAL ASESSMENT</a:t>
            </a:r>
            <a:endParaRPr lang="en-US" sz="4374" dirty="0"/>
          </a:p>
        </p:txBody>
      </p:sp>
      <p:pic>
        <p:nvPicPr>
          <p:cNvPr id="8" name="Picture 7" descr="A screenshot of a computer&#10;&#10;Description automatically generated">
            <a:extLst>
              <a:ext uri="{FF2B5EF4-FFF2-40B4-BE49-F238E27FC236}">
                <a16:creationId xmlns:a16="http://schemas.microsoft.com/office/drawing/2014/main" id="{60925E48-297B-79C3-675C-0A00DD0E44C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8913"/>
          <a:stretch/>
        </p:blipFill>
        <p:spPr>
          <a:xfrm>
            <a:off x="6520069" y="5015567"/>
            <a:ext cx="7275444" cy="2837478"/>
          </a:xfrm>
          <a:prstGeom prst="rect">
            <a:avLst/>
          </a:prstGeom>
        </p:spPr>
      </p:pic>
      <p:pic>
        <p:nvPicPr>
          <p:cNvPr id="9" name="Picture 8">
            <a:extLst>
              <a:ext uri="{FF2B5EF4-FFF2-40B4-BE49-F238E27FC236}">
                <a16:creationId xmlns:a16="http://schemas.microsoft.com/office/drawing/2014/main" id="{F087C17A-49C7-9ACA-A209-1DCC8B58C3BA}"/>
              </a:ext>
            </a:extLst>
          </p:cNvPr>
          <p:cNvPicPr>
            <a:picLocks noChangeAspect="1"/>
          </p:cNvPicPr>
          <p:nvPr/>
        </p:nvPicPr>
        <p:blipFill>
          <a:blip r:embed="rId5"/>
          <a:stretch>
            <a:fillRect/>
          </a:stretch>
        </p:blipFill>
        <p:spPr>
          <a:xfrm>
            <a:off x="129209" y="938530"/>
            <a:ext cx="5943600" cy="3176270"/>
          </a:xfrm>
          <a:prstGeom prst="rect">
            <a:avLst/>
          </a:prstGeom>
        </p:spPr>
      </p:pic>
      <p:pic>
        <p:nvPicPr>
          <p:cNvPr id="10" name="Picture 9">
            <a:extLst>
              <a:ext uri="{FF2B5EF4-FFF2-40B4-BE49-F238E27FC236}">
                <a16:creationId xmlns:a16="http://schemas.microsoft.com/office/drawing/2014/main" id="{9EC7D857-15B1-2534-3BA5-797763FFB4E7}"/>
              </a:ext>
            </a:extLst>
          </p:cNvPr>
          <p:cNvPicPr>
            <a:picLocks noChangeAspect="1"/>
          </p:cNvPicPr>
          <p:nvPr/>
        </p:nvPicPr>
        <p:blipFill>
          <a:blip r:embed="rId6"/>
          <a:stretch>
            <a:fillRect/>
          </a:stretch>
        </p:blipFill>
        <p:spPr>
          <a:xfrm>
            <a:off x="243940" y="4491355"/>
            <a:ext cx="5943600" cy="3361690"/>
          </a:xfrm>
          <a:prstGeom prst="rect">
            <a:avLst/>
          </a:prstGeom>
        </p:spPr>
      </p:pic>
      <p:pic>
        <p:nvPicPr>
          <p:cNvPr id="11" name="Picture 10">
            <a:extLst>
              <a:ext uri="{FF2B5EF4-FFF2-40B4-BE49-F238E27FC236}">
                <a16:creationId xmlns:a16="http://schemas.microsoft.com/office/drawing/2014/main" id="{C29EF2F5-D83E-1E3C-650E-028CA7C96CB8}"/>
              </a:ext>
            </a:extLst>
          </p:cNvPr>
          <p:cNvPicPr>
            <a:picLocks noChangeAspect="1"/>
          </p:cNvPicPr>
          <p:nvPr/>
        </p:nvPicPr>
        <p:blipFill>
          <a:blip r:embed="rId7"/>
          <a:stretch>
            <a:fillRect/>
          </a:stretch>
        </p:blipFill>
        <p:spPr>
          <a:xfrm>
            <a:off x="6494107" y="1405770"/>
            <a:ext cx="7829726" cy="3096757"/>
          </a:xfrm>
          <a:prstGeom prst="rect">
            <a:avLst/>
          </a:prstGeom>
        </p:spPr>
      </p:pic>
    </p:spTree>
    <p:extLst>
      <p:ext uri="{BB962C8B-B14F-4D97-AF65-F5344CB8AC3E}">
        <p14:creationId xmlns:p14="http://schemas.microsoft.com/office/powerpoint/2010/main" val="2774911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3516273" y="1623655"/>
            <a:ext cx="4754880" cy="531138"/>
          </a:xfrm>
          <a:prstGeom prst="rect">
            <a:avLst/>
          </a:prstGeom>
          <a:noFill/>
          <a:ln/>
        </p:spPr>
        <p:txBody>
          <a:bodyPr wrap="none" rtlCol="0" anchor="t"/>
          <a:lstStyle/>
          <a:p>
            <a:pPr marL="0" indent="0">
              <a:lnSpc>
                <a:spcPts val="4182"/>
              </a:lnSpc>
              <a:buNone/>
            </a:pPr>
            <a:r>
              <a:rPr lang="en-US" sz="3346" b="1" dirty="0">
                <a:solidFill>
                  <a:srgbClr val="FFFFFF"/>
                </a:solidFill>
                <a:latin typeface="Syne" pitchFamily="34" charset="0"/>
                <a:ea typeface="Syne" pitchFamily="34" charset="-122"/>
                <a:cs typeface="Syne" pitchFamily="34" charset="-120"/>
              </a:rPr>
              <a:t>Corporate Learnings : Soft Skills</a:t>
            </a:r>
            <a:endParaRPr lang="en-US" sz="3346" dirty="0"/>
          </a:p>
        </p:txBody>
      </p:sp>
      <p:sp>
        <p:nvSpPr>
          <p:cNvPr id="5" name="Shape 3"/>
          <p:cNvSpPr/>
          <p:nvPr/>
        </p:nvSpPr>
        <p:spPr>
          <a:xfrm>
            <a:off x="3516273" y="2542461"/>
            <a:ext cx="382310" cy="382310"/>
          </a:xfrm>
          <a:prstGeom prst="roundRect">
            <a:avLst>
              <a:gd name="adj" fmla="val 13336"/>
            </a:avLst>
          </a:prstGeom>
          <a:solidFill>
            <a:srgbClr val="171542"/>
          </a:solidFill>
          <a:ln/>
        </p:spPr>
      </p:sp>
      <p:sp>
        <p:nvSpPr>
          <p:cNvPr id="6" name="Text 4"/>
          <p:cNvSpPr/>
          <p:nvPr/>
        </p:nvSpPr>
        <p:spPr>
          <a:xfrm>
            <a:off x="3657838" y="2574250"/>
            <a:ext cx="99060" cy="318611"/>
          </a:xfrm>
          <a:prstGeom prst="rect">
            <a:avLst/>
          </a:prstGeom>
          <a:noFill/>
          <a:ln/>
        </p:spPr>
        <p:txBody>
          <a:bodyPr wrap="none" rtlCol="0" anchor="t"/>
          <a:lstStyle/>
          <a:p>
            <a:pPr marL="0" indent="0" algn="ctr">
              <a:lnSpc>
                <a:spcPts val="2509"/>
              </a:lnSpc>
              <a:buNone/>
            </a:pPr>
            <a:r>
              <a:rPr lang="en-US" sz="2007" b="1" dirty="0">
                <a:solidFill>
                  <a:srgbClr val="FFFFFF"/>
                </a:solidFill>
                <a:latin typeface="Syne" pitchFamily="34" charset="0"/>
                <a:ea typeface="Syne" pitchFamily="34" charset="-122"/>
                <a:cs typeface="Syne" pitchFamily="34" charset="-120"/>
              </a:rPr>
              <a:t>1</a:t>
            </a:r>
            <a:endParaRPr lang="en-US" sz="2007" dirty="0"/>
          </a:p>
        </p:txBody>
      </p:sp>
      <p:sp>
        <p:nvSpPr>
          <p:cNvPr id="7" name="Text 5"/>
          <p:cNvSpPr/>
          <p:nvPr/>
        </p:nvSpPr>
        <p:spPr>
          <a:xfrm>
            <a:off x="4068485" y="2600801"/>
            <a:ext cx="1867138" cy="531019"/>
          </a:xfrm>
          <a:prstGeom prst="rect">
            <a:avLst/>
          </a:prstGeom>
          <a:noFill/>
          <a:ln/>
        </p:spPr>
        <p:txBody>
          <a:bodyPr wrap="square" rtlCol="0" anchor="t"/>
          <a:lstStyle/>
          <a:p>
            <a:pPr marL="0" indent="0">
              <a:lnSpc>
                <a:spcPts val="2091"/>
              </a:lnSpc>
              <a:buNone/>
            </a:pPr>
            <a:r>
              <a:rPr lang="en-US" sz="1673" b="1" dirty="0">
                <a:solidFill>
                  <a:srgbClr val="FFFFFF"/>
                </a:solidFill>
                <a:latin typeface="Syne" pitchFamily="34" charset="0"/>
                <a:ea typeface="Syne" pitchFamily="34" charset="-122"/>
                <a:cs typeface="Syne" pitchFamily="34" charset="-120"/>
              </a:rPr>
              <a:t>Confidence is Key</a:t>
            </a:r>
            <a:endParaRPr lang="en-US" sz="1673" dirty="0"/>
          </a:p>
        </p:txBody>
      </p:sp>
      <p:sp>
        <p:nvSpPr>
          <p:cNvPr id="8" name="Text 6"/>
          <p:cNvSpPr/>
          <p:nvPr/>
        </p:nvSpPr>
        <p:spPr>
          <a:xfrm>
            <a:off x="4068485" y="3301722"/>
            <a:ext cx="1867138" cy="1087279"/>
          </a:xfrm>
          <a:prstGeom prst="rect">
            <a:avLst/>
          </a:prstGeom>
          <a:noFill/>
          <a:ln/>
        </p:spPr>
        <p:txBody>
          <a:bodyPr wrap="square" rtlCol="0" anchor="t"/>
          <a:lstStyle/>
          <a:p>
            <a:pPr marL="0" indent="0">
              <a:lnSpc>
                <a:spcPts val="2141"/>
              </a:lnSpc>
              <a:buNone/>
            </a:pPr>
            <a:r>
              <a:rPr lang="en-US" sz="1338" dirty="0">
                <a:solidFill>
                  <a:srgbClr val="D9E1FF"/>
                </a:solidFill>
                <a:latin typeface="Arimo" pitchFamily="34" charset="0"/>
                <a:ea typeface="Arimo" pitchFamily="34" charset="-122"/>
                <a:cs typeface="Arimo" pitchFamily="34" charset="-120"/>
              </a:rPr>
              <a:t>Be confident in yourself and your abilities, it's the first step to success in the corporate world.</a:t>
            </a:r>
            <a:endParaRPr lang="en-US" sz="1338" dirty="0"/>
          </a:p>
        </p:txBody>
      </p:sp>
      <p:sp>
        <p:nvSpPr>
          <p:cNvPr id="9" name="Shape 7"/>
          <p:cNvSpPr/>
          <p:nvPr/>
        </p:nvSpPr>
        <p:spPr>
          <a:xfrm>
            <a:off x="6105525" y="2542461"/>
            <a:ext cx="382310" cy="382310"/>
          </a:xfrm>
          <a:prstGeom prst="roundRect">
            <a:avLst>
              <a:gd name="adj" fmla="val 13336"/>
            </a:avLst>
          </a:prstGeom>
          <a:solidFill>
            <a:srgbClr val="171542"/>
          </a:solidFill>
          <a:ln/>
        </p:spPr>
      </p:sp>
      <p:sp>
        <p:nvSpPr>
          <p:cNvPr id="10" name="Text 8"/>
          <p:cNvSpPr/>
          <p:nvPr/>
        </p:nvSpPr>
        <p:spPr>
          <a:xfrm>
            <a:off x="6216610" y="2574250"/>
            <a:ext cx="160020" cy="318611"/>
          </a:xfrm>
          <a:prstGeom prst="rect">
            <a:avLst/>
          </a:prstGeom>
          <a:noFill/>
          <a:ln/>
        </p:spPr>
        <p:txBody>
          <a:bodyPr wrap="none" rtlCol="0" anchor="t"/>
          <a:lstStyle/>
          <a:p>
            <a:pPr marL="0" indent="0" algn="ctr">
              <a:lnSpc>
                <a:spcPts val="2509"/>
              </a:lnSpc>
              <a:buNone/>
            </a:pPr>
            <a:r>
              <a:rPr lang="en-US" sz="2007" b="1" dirty="0">
                <a:solidFill>
                  <a:srgbClr val="FFFFFF"/>
                </a:solidFill>
                <a:latin typeface="Syne" pitchFamily="34" charset="0"/>
                <a:ea typeface="Syne" pitchFamily="34" charset="-122"/>
                <a:cs typeface="Syne" pitchFamily="34" charset="-120"/>
              </a:rPr>
              <a:t>2</a:t>
            </a:r>
            <a:endParaRPr lang="en-US" sz="2007" dirty="0"/>
          </a:p>
        </p:txBody>
      </p:sp>
      <p:sp>
        <p:nvSpPr>
          <p:cNvPr id="11" name="Text 9"/>
          <p:cNvSpPr/>
          <p:nvPr/>
        </p:nvSpPr>
        <p:spPr>
          <a:xfrm>
            <a:off x="6657737" y="2600801"/>
            <a:ext cx="1867138" cy="796528"/>
          </a:xfrm>
          <a:prstGeom prst="rect">
            <a:avLst/>
          </a:prstGeom>
          <a:noFill/>
          <a:ln/>
        </p:spPr>
        <p:txBody>
          <a:bodyPr wrap="square" rtlCol="0" anchor="t"/>
          <a:lstStyle/>
          <a:p>
            <a:pPr marL="0" indent="0">
              <a:lnSpc>
                <a:spcPts val="2091"/>
              </a:lnSpc>
              <a:buNone/>
            </a:pPr>
            <a:r>
              <a:rPr lang="en-US" sz="1673" b="1" dirty="0">
                <a:solidFill>
                  <a:srgbClr val="FFFFFF"/>
                </a:solidFill>
                <a:latin typeface="Syne" pitchFamily="34" charset="0"/>
                <a:ea typeface="Syne" pitchFamily="34" charset="-122"/>
                <a:cs typeface="Syne" pitchFamily="34" charset="-120"/>
              </a:rPr>
              <a:t>Effective Communication</a:t>
            </a:r>
            <a:endParaRPr lang="en-US" sz="1673" dirty="0"/>
          </a:p>
        </p:txBody>
      </p:sp>
      <p:sp>
        <p:nvSpPr>
          <p:cNvPr id="12" name="Text 10"/>
          <p:cNvSpPr/>
          <p:nvPr/>
        </p:nvSpPr>
        <p:spPr>
          <a:xfrm>
            <a:off x="6657737" y="3567232"/>
            <a:ext cx="1867138" cy="1359098"/>
          </a:xfrm>
          <a:prstGeom prst="rect">
            <a:avLst/>
          </a:prstGeom>
          <a:noFill/>
          <a:ln/>
        </p:spPr>
        <p:txBody>
          <a:bodyPr wrap="square" rtlCol="0" anchor="t"/>
          <a:lstStyle/>
          <a:p>
            <a:pPr marL="0" indent="0">
              <a:lnSpc>
                <a:spcPts val="2141"/>
              </a:lnSpc>
              <a:buNone/>
            </a:pPr>
            <a:r>
              <a:rPr lang="en-US" sz="1338" dirty="0">
                <a:solidFill>
                  <a:srgbClr val="D9E1FF"/>
                </a:solidFill>
                <a:latin typeface="Arimo" pitchFamily="34" charset="0"/>
                <a:ea typeface="Arimo" pitchFamily="34" charset="-122"/>
                <a:cs typeface="Arimo" pitchFamily="34" charset="-120"/>
              </a:rPr>
              <a:t>Speak clearly and loud enough to be heard. Always think before you talk and use expression to emphasize your point.</a:t>
            </a:r>
            <a:endParaRPr lang="en-US" sz="1338" dirty="0"/>
          </a:p>
        </p:txBody>
      </p:sp>
      <p:sp>
        <p:nvSpPr>
          <p:cNvPr id="13" name="Shape 11"/>
          <p:cNvSpPr/>
          <p:nvPr/>
        </p:nvSpPr>
        <p:spPr>
          <a:xfrm>
            <a:off x="8694777" y="2542461"/>
            <a:ext cx="382310" cy="382310"/>
          </a:xfrm>
          <a:prstGeom prst="roundRect">
            <a:avLst>
              <a:gd name="adj" fmla="val 13336"/>
            </a:avLst>
          </a:prstGeom>
          <a:solidFill>
            <a:srgbClr val="171542"/>
          </a:solidFill>
          <a:ln/>
        </p:spPr>
      </p:sp>
      <p:sp>
        <p:nvSpPr>
          <p:cNvPr id="14" name="Text 12"/>
          <p:cNvSpPr/>
          <p:nvPr/>
        </p:nvSpPr>
        <p:spPr>
          <a:xfrm>
            <a:off x="8805863" y="2574250"/>
            <a:ext cx="160020" cy="318611"/>
          </a:xfrm>
          <a:prstGeom prst="rect">
            <a:avLst/>
          </a:prstGeom>
          <a:noFill/>
          <a:ln/>
        </p:spPr>
        <p:txBody>
          <a:bodyPr wrap="none" rtlCol="0" anchor="t"/>
          <a:lstStyle/>
          <a:p>
            <a:pPr marL="0" indent="0" algn="ctr">
              <a:lnSpc>
                <a:spcPts val="2509"/>
              </a:lnSpc>
              <a:buNone/>
            </a:pPr>
            <a:r>
              <a:rPr lang="en-US" sz="2007" b="1" dirty="0">
                <a:solidFill>
                  <a:srgbClr val="FFFFFF"/>
                </a:solidFill>
                <a:latin typeface="Syne" pitchFamily="34" charset="0"/>
                <a:ea typeface="Syne" pitchFamily="34" charset="-122"/>
                <a:cs typeface="Syne" pitchFamily="34" charset="-120"/>
              </a:rPr>
              <a:t>3</a:t>
            </a:r>
            <a:endParaRPr lang="en-US" sz="2007" dirty="0"/>
          </a:p>
        </p:txBody>
      </p:sp>
      <p:sp>
        <p:nvSpPr>
          <p:cNvPr id="15" name="Text 13"/>
          <p:cNvSpPr/>
          <p:nvPr/>
        </p:nvSpPr>
        <p:spPr>
          <a:xfrm>
            <a:off x="9246989" y="2600801"/>
            <a:ext cx="1867138" cy="796528"/>
          </a:xfrm>
          <a:prstGeom prst="rect">
            <a:avLst/>
          </a:prstGeom>
          <a:noFill/>
          <a:ln/>
        </p:spPr>
        <p:txBody>
          <a:bodyPr wrap="square" rtlCol="0" anchor="t"/>
          <a:lstStyle/>
          <a:p>
            <a:pPr marL="0" indent="0">
              <a:lnSpc>
                <a:spcPts val="2091"/>
              </a:lnSpc>
              <a:buNone/>
            </a:pPr>
            <a:r>
              <a:rPr lang="en-US" sz="1673" b="1" dirty="0">
                <a:solidFill>
                  <a:srgbClr val="FFFFFF"/>
                </a:solidFill>
                <a:latin typeface="Syne" pitchFamily="34" charset="0"/>
                <a:ea typeface="Syne" pitchFamily="34" charset="-122"/>
                <a:cs typeface="Syne" pitchFamily="34" charset="-120"/>
              </a:rPr>
              <a:t>Accept Constructive Criticism</a:t>
            </a:r>
            <a:endParaRPr lang="en-US" sz="1673" dirty="0"/>
          </a:p>
        </p:txBody>
      </p:sp>
      <p:sp>
        <p:nvSpPr>
          <p:cNvPr id="16" name="Text 14"/>
          <p:cNvSpPr/>
          <p:nvPr/>
        </p:nvSpPr>
        <p:spPr>
          <a:xfrm>
            <a:off x="9246989" y="3567232"/>
            <a:ext cx="1867138" cy="1902738"/>
          </a:xfrm>
          <a:prstGeom prst="rect">
            <a:avLst/>
          </a:prstGeom>
          <a:noFill/>
          <a:ln/>
        </p:spPr>
        <p:txBody>
          <a:bodyPr wrap="square" rtlCol="0" anchor="t"/>
          <a:lstStyle/>
          <a:p>
            <a:pPr marL="0" indent="0">
              <a:lnSpc>
                <a:spcPts val="2141"/>
              </a:lnSpc>
              <a:buNone/>
            </a:pPr>
            <a:r>
              <a:rPr lang="en-US" sz="1338" dirty="0">
                <a:solidFill>
                  <a:srgbClr val="D9E1FF"/>
                </a:solidFill>
                <a:latin typeface="Arimo" pitchFamily="34" charset="0"/>
                <a:ea typeface="Arimo" pitchFamily="34" charset="-122"/>
                <a:cs typeface="Arimo" pitchFamily="34" charset="-120"/>
              </a:rPr>
              <a:t>Continuous improvement is necessary for growth. Take constructive criticism as an opportunity to refine your skills and keep raising the bar.</a:t>
            </a:r>
            <a:endParaRPr lang="en-US" sz="1338" dirty="0"/>
          </a:p>
        </p:txBody>
      </p:sp>
      <p:sp>
        <p:nvSpPr>
          <p:cNvPr id="17" name="Shape 15"/>
          <p:cNvSpPr/>
          <p:nvPr/>
        </p:nvSpPr>
        <p:spPr>
          <a:xfrm>
            <a:off x="3516273" y="5772626"/>
            <a:ext cx="382310" cy="382310"/>
          </a:xfrm>
          <a:prstGeom prst="roundRect">
            <a:avLst>
              <a:gd name="adj" fmla="val 13336"/>
            </a:avLst>
          </a:prstGeom>
          <a:solidFill>
            <a:srgbClr val="171542"/>
          </a:solidFill>
          <a:ln/>
        </p:spPr>
      </p:sp>
      <p:sp>
        <p:nvSpPr>
          <p:cNvPr id="18" name="Text 16"/>
          <p:cNvSpPr/>
          <p:nvPr/>
        </p:nvSpPr>
        <p:spPr>
          <a:xfrm>
            <a:off x="3615928" y="5804416"/>
            <a:ext cx="182880" cy="318611"/>
          </a:xfrm>
          <a:prstGeom prst="rect">
            <a:avLst/>
          </a:prstGeom>
          <a:noFill/>
          <a:ln/>
        </p:spPr>
        <p:txBody>
          <a:bodyPr wrap="none" rtlCol="0" anchor="t"/>
          <a:lstStyle/>
          <a:p>
            <a:pPr marL="0" indent="0" algn="ctr">
              <a:lnSpc>
                <a:spcPts val="2509"/>
              </a:lnSpc>
              <a:buNone/>
            </a:pPr>
            <a:r>
              <a:rPr lang="en-US" sz="2007" b="1" dirty="0">
                <a:solidFill>
                  <a:srgbClr val="FFFFFF"/>
                </a:solidFill>
                <a:latin typeface="Syne" pitchFamily="34" charset="0"/>
                <a:ea typeface="Syne" pitchFamily="34" charset="-122"/>
                <a:cs typeface="Syne" pitchFamily="34" charset="-120"/>
              </a:rPr>
              <a:t>4</a:t>
            </a:r>
            <a:endParaRPr lang="en-US" sz="2007" dirty="0"/>
          </a:p>
        </p:txBody>
      </p:sp>
      <p:sp>
        <p:nvSpPr>
          <p:cNvPr id="19" name="Text 17"/>
          <p:cNvSpPr/>
          <p:nvPr/>
        </p:nvSpPr>
        <p:spPr>
          <a:xfrm>
            <a:off x="4068485" y="5830967"/>
            <a:ext cx="3108960" cy="265509"/>
          </a:xfrm>
          <a:prstGeom prst="rect">
            <a:avLst/>
          </a:prstGeom>
          <a:noFill/>
          <a:ln/>
        </p:spPr>
        <p:txBody>
          <a:bodyPr wrap="none" rtlCol="0" anchor="t"/>
          <a:lstStyle/>
          <a:p>
            <a:pPr marL="0" indent="0">
              <a:lnSpc>
                <a:spcPts val="2091"/>
              </a:lnSpc>
              <a:buNone/>
            </a:pPr>
            <a:r>
              <a:rPr lang="en-US" sz="1673" b="1" dirty="0">
                <a:solidFill>
                  <a:srgbClr val="FFFFFF"/>
                </a:solidFill>
                <a:latin typeface="Syne" pitchFamily="34" charset="0"/>
                <a:ea typeface="Syne" pitchFamily="34" charset="-122"/>
                <a:cs typeface="Syne" pitchFamily="34" charset="-120"/>
              </a:rPr>
              <a:t>Perseverance is Everything</a:t>
            </a:r>
            <a:endParaRPr lang="en-US" sz="1673" dirty="0"/>
          </a:p>
        </p:txBody>
      </p:sp>
      <p:sp>
        <p:nvSpPr>
          <p:cNvPr id="20" name="Text 18"/>
          <p:cNvSpPr/>
          <p:nvPr/>
        </p:nvSpPr>
        <p:spPr>
          <a:xfrm>
            <a:off x="4068485" y="6266378"/>
            <a:ext cx="3161824" cy="1087279"/>
          </a:xfrm>
          <a:prstGeom prst="rect">
            <a:avLst/>
          </a:prstGeom>
          <a:noFill/>
          <a:ln/>
        </p:spPr>
        <p:txBody>
          <a:bodyPr wrap="square" rtlCol="0" anchor="t"/>
          <a:lstStyle/>
          <a:p>
            <a:pPr marL="0" indent="0">
              <a:lnSpc>
                <a:spcPts val="2141"/>
              </a:lnSpc>
              <a:buNone/>
            </a:pPr>
            <a:r>
              <a:rPr lang="en-US" sz="1338" dirty="0">
                <a:solidFill>
                  <a:srgbClr val="D9E1FF"/>
                </a:solidFill>
                <a:latin typeface="Arimo" pitchFamily="34" charset="0"/>
                <a:ea typeface="Arimo" pitchFamily="34" charset="-122"/>
                <a:cs typeface="Arimo" pitchFamily="34" charset="-120"/>
              </a:rPr>
              <a:t>Always have a positive attitude and believe in yourself. Say to yourself, "I can, I will, I must!" Persistence will lead you to reach your goals.</a:t>
            </a:r>
            <a:endParaRPr lang="en-US" sz="1338" dirty="0"/>
          </a:p>
        </p:txBody>
      </p:sp>
      <p:sp>
        <p:nvSpPr>
          <p:cNvPr id="21" name="Shape 19"/>
          <p:cNvSpPr/>
          <p:nvPr/>
        </p:nvSpPr>
        <p:spPr>
          <a:xfrm>
            <a:off x="7400211" y="5772626"/>
            <a:ext cx="382310" cy="382310"/>
          </a:xfrm>
          <a:prstGeom prst="roundRect">
            <a:avLst>
              <a:gd name="adj" fmla="val 13336"/>
            </a:avLst>
          </a:prstGeom>
          <a:solidFill>
            <a:srgbClr val="171542"/>
          </a:solidFill>
          <a:ln/>
        </p:spPr>
      </p:sp>
      <p:sp>
        <p:nvSpPr>
          <p:cNvPr id="22" name="Text 20"/>
          <p:cNvSpPr/>
          <p:nvPr/>
        </p:nvSpPr>
        <p:spPr>
          <a:xfrm>
            <a:off x="7503676" y="5804416"/>
            <a:ext cx="175260" cy="318611"/>
          </a:xfrm>
          <a:prstGeom prst="rect">
            <a:avLst/>
          </a:prstGeom>
          <a:noFill/>
          <a:ln/>
        </p:spPr>
        <p:txBody>
          <a:bodyPr wrap="none" rtlCol="0" anchor="t"/>
          <a:lstStyle/>
          <a:p>
            <a:pPr marL="0" indent="0" algn="ctr">
              <a:lnSpc>
                <a:spcPts val="2509"/>
              </a:lnSpc>
              <a:buNone/>
            </a:pPr>
            <a:r>
              <a:rPr lang="en-US" sz="2007" b="1" dirty="0">
                <a:solidFill>
                  <a:srgbClr val="FFFFFF"/>
                </a:solidFill>
                <a:latin typeface="Syne" pitchFamily="34" charset="0"/>
                <a:ea typeface="Syne" pitchFamily="34" charset="-122"/>
                <a:cs typeface="Syne" pitchFamily="34" charset="-120"/>
              </a:rPr>
              <a:t>5</a:t>
            </a:r>
            <a:endParaRPr lang="en-US" sz="2007" dirty="0"/>
          </a:p>
        </p:txBody>
      </p:sp>
      <p:sp>
        <p:nvSpPr>
          <p:cNvPr id="23" name="Text 21"/>
          <p:cNvSpPr/>
          <p:nvPr/>
        </p:nvSpPr>
        <p:spPr>
          <a:xfrm>
            <a:off x="7952423" y="5830967"/>
            <a:ext cx="2103120" cy="265509"/>
          </a:xfrm>
          <a:prstGeom prst="rect">
            <a:avLst/>
          </a:prstGeom>
          <a:noFill/>
          <a:ln/>
        </p:spPr>
        <p:txBody>
          <a:bodyPr wrap="none" rtlCol="0" anchor="t"/>
          <a:lstStyle/>
          <a:p>
            <a:pPr marL="0" indent="0">
              <a:lnSpc>
                <a:spcPts val="2091"/>
              </a:lnSpc>
              <a:buNone/>
            </a:pPr>
            <a:r>
              <a:rPr lang="en-US" sz="1673" b="1" dirty="0">
                <a:solidFill>
                  <a:srgbClr val="FFFFFF"/>
                </a:solidFill>
                <a:latin typeface="Syne" pitchFamily="34" charset="0"/>
                <a:ea typeface="Syne" pitchFamily="34" charset="-122"/>
                <a:cs typeface="Syne" pitchFamily="34" charset="-120"/>
              </a:rPr>
              <a:t>Patience Pays Off</a:t>
            </a:r>
            <a:endParaRPr lang="en-US" sz="1673" dirty="0"/>
          </a:p>
        </p:txBody>
      </p:sp>
      <p:sp>
        <p:nvSpPr>
          <p:cNvPr id="24" name="Text 22"/>
          <p:cNvSpPr/>
          <p:nvPr/>
        </p:nvSpPr>
        <p:spPr>
          <a:xfrm>
            <a:off x="7952423" y="6266378"/>
            <a:ext cx="3161824" cy="1359098"/>
          </a:xfrm>
          <a:prstGeom prst="rect">
            <a:avLst/>
          </a:prstGeom>
          <a:noFill/>
          <a:ln/>
        </p:spPr>
        <p:txBody>
          <a:bodyPr wrap="square" rtlCol="0" anchor="t"/>
          <a:lstStyle/>
          <a:p>
            <a:pPr marL="0" indent="0">
              <a:lnSpc>
                <a:spcPts val="2141"/>
              </a:lnSpc>
              <a:buNone/>
            </a:pPr>
            <a:r>
              <a:rPr lang="en-US" sz="1338" dirty="0">
                <a:solidFill>
                  <a:srgbClr val="D9E1FF"/>
                </a:solidFill>
                <a:latin typeface="Arimo" pitchFamily="34" charset="0"/>
                <a:ea typeface="Arimo" pitchFamily="34" charset="-122"/>
                <a:cs typeface="Arimo" pitchFamily="34" charset="-120"/>
              </a:rPr>
              <a:t>Don't find shortcuts or hesitate to ask for help. Professionalism requires patience, perseverance and persistence and will ultimately lead you to succeed in the corporate world.</a:t>
            </a:r>
            <a:endParaRPr lang="en-US" sz="1338" dirty="0"/>
          </a:p>
        </p:txBody>
      </p:sp>
      <p:pic>
        <p:nvPicPr>
          <p:cNvPr id="25" name="Image 0" descr="preencoded.png"/>
          <p:cNvPicPr>
            <a:picLocks noChangeAspect="1"/>
          </p:cNvPicPr>
          <p:nvPr/>
        </p:nvPicPr>
        <p:blipFill>
          <a:blip r:embed="rId3"/>
          <a:stretch>
            <a:fillRect/>
          </a:stretch>
        </p:blipFill>
        <p:spPr>
          <a:xfrm>
            <a:off x="0" y="-318977"/>
            <a:ext cx="14630400" cy="101965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11" name="Text 2">
            <a:extLst>
              <a:ext uri="{FF2B5EF4-FFF2-40B4-BE49-F238E27FC236}">
                <a16:creationId xmlns:a16="http://schemas.microsoft.com/office/drawing/2014/main" id="{C77415E1-DE69-81D1-AA2A-61953834EC1C}"/>
              </a:ext>
            </a:extLst>
          </p:cNvPr>
          <p:cNvSpPr/>
          <p:nvPr/>
        </p:nvSpPr>
        <p:spPr>
          <a:xfrm>
            <a:off x="246792" y="613014"/>
            <a:ext cx="14274278" cy="1388745"/>
          </a:xfrm>
          <a:prstGeom prst="rect">
            <a:avLst/>
          </a:prstGeom>
          <a:noFill/>
          <a:ln/>
        </p:spPr>
        <p:txBody>
          <a:bodyPr wrap="square" rtlCol="0" anchor="t"/>
          <a:lstStyle/>
          <a:p>
            <a:pPr marL="0" indent="0" algn="ctr">
              <a:lnSpc>
                <a:spcPts val="5468"/>
              </a:lnSpc>
              <a:buNone/>
            </a:pPr>
            <a:r>
              <a:rPr lang="en-US" sz="4374" b="1" dirty="0">
                <a:solidFill>
                  <a:schemeClr val="bg1"/>
                </a:solidFill>
                <a:latin typeface="Raleway" pitchFamily="34" charset="0"/>
              </a:rPr>
              <a:t>STEP INTO REAL CORPORATE WORLD</a:t>
            </a:r>
            <a:endParaRPr lang="en-US" sz="4374" b="1" dirty="0">
              <a:solidFill>
                <a:schemeClr val="bg1"/>
              </a:solidFill>
            </a:endParaRPr>
          </a:p>
        </p:txBody>
      </p:sp>
      <p:sp>
        <p:nvSpPr>
          <p:cNvPr id="6" name="TextBox 5">
            <a:extLst>
              <a:ext uri="{FF2B5EF4-FFF2-40B4-BE49-F238E27FC236}">
                <a16:creationId xmlns:a16="http://schemas.microsoft.com/office/drawing/2014/main" id="{9D4E66EB-3E53-2D0D-E534-B39B22C6DB19}"/>
              </a:ext>
            </a:extLst>
          </p:cNvPr>
          <p:cNvSpPr txBox="1"/>
          <p:nvPr/>
        </p:nvSpPr>
        <p:spPr>
          <a:xfrm>
            <a:off x="4909930" y="2518882"/>
            <a:ext cx="3289853" cy="3785652"/>
          </a:xfrm>
          <a:prstGeom prst="rect">
            <a:avLst/>
          </a:prstGeom>
          <a:noFill/>
        </p:spPr>
        <p:txBody>
          <a:bodyPr wrap="square" rtlCol="0">
            <a:spAutoFit/>
          </a:bodyPr>
          <a:lstStyle/>
          <a:p>
            <a:r>
              <a:rPr lang="en-US" sz="2000" b="1" i="0" dirty="0">
                <a:solidFill>
                  <a:schemeClr val="bg1"/>
                </a:solidFill>
                <a:effectLst/>
                <a:latin typeface="Arial" panose="020B0604020202020204" pitchFamily="34" charset="0"/>
              </a:rPr>
              <a:t>I went to Xenon office, met my team , had several meetings along with them. It was a great experience. I set up few applications important to shell for basic functioning. It was a tough day for my team which means great learnings on the very first day for me. </a:t>
            </a:r>
            <a:endParaRPr lang="en-US" sz="2000" dirty="0">
              <a:solidFill>
                <a:schemeClr val="bg1"/>
              </a:solidFill>
            </a:endParaRPr>
          </a:p>
        </p:txBody>
      </p:sp>
      <p:pic>
        <p:nvPicPr>
          <p:cNvPr id="9" name="Picture 8" descr="A computer on a desk&#10;&#10;Description automatically generated">
            <a:extLst>
              <a:ext uri="{FF2B5EF4-FFF2-40B4-BE49-F238E27FC236}">
                <a16:creationId xmlns:a16="http://schemas.microsoft.com/office/drawing/2014/main" id="{1FDB6662-AF55-CB0F-77DA-836DC9210207}"/>
              </a:ext>
            </a:extLst>
          </p:cNvPr>
          <p:cNvPicPr>
            <a:picLocks noChangeAspect="1"/>
          </p:cNvPicPr>
          <p:nvPr/>
        </p:nvPicPr>
        <p:blipFill rotWithShape="1">
          <a:blip r:embed="rId4"/>
          <a:srcRect t="11232" b="8575"/>
          <a:stretch/>
        </p:blipFill>
        <p:spPr>
          <a:xfrm>
            <a:off x="1001501" y="1699536"/>
            <a:ext cx="3125587" cy="5424344"/>
          </a:xfrm>
          <a:prstGeom prst="rect">
            <a:avLst/>
          </a:prstGeom>
        </p:spPr>
      </p:pic>
      <p:pic>
        <p:nvPicPr>
          <p:cNvPr id="12" name="Picture 11">
            <a:extLst>
              <a:ext uri="{FF2B5EF4-FFF2-40B4-BE49-F238E27FC236}">
                <a16:creationId xmlns:a16="http://schemas.microsoft.com/office/drawing/2014/main" id="{22DF9F8D-CE13-AC2D-27B9-0007877BE9D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086850" y="1307386"/>
            <a:ext cx="4656483" cy="6208644"/>
          </a:xfrm>
          <a:prstGeom prst="rect">
            <a:avLst/>
          </a:prstGeom>
        </p:spPr>
      </p:pic>
      <p:pic>
        <p:nvPicPr>
          <p:cNvPr id="13" name="Image 0" descr="preencoded.png">
            <a:extLst>
              <a:ext uri="{FF2B5EF4-FFF2-40B4-BE49-F238E27FC236}">
                <a16:creationId xmlns:a16="http://schemas.microsoft.com/office/drawing/2014/main" id="{A19B7626-A274-0E66-0DD4-0427DAB3A7AF}"/>
              </a:ext>
            </a:extLst>
          </p:cNvPr>
          <p:cNvPicPr>
            <a:picLocks noChangeAspect="1"/>
          </p:cNvPicPr>
          <p:nvPr/>
        </p:nvPicPr>
        <p:blipFill>
          <a:blip r:embed="rId6"/>
          <a:stretch>
            <a:fillRect/>
          </a:stretch>
        </p:blipFill>
        <p:spPr>
          <a:xfrm>
            <a:off x="0" y="7190751"/>
            <a:ext cx="14630400" cy="1019651"/>
          </a:xfrm>
          <a:prstGeom prst="rect">
            <a:avLst/>
          </a:prstGeom>
        </p:spPr>
      </p:pic>
    </p:spTree>
    <p:extLst>
      <p:ext uri="{BB962C8B-B14F-4D97-AF65-F5344CB8AC3E}">
        <p14:creationId xmlns:p14="http://schemas.microsoft.com/office/powerpoint/2010/main" val="642880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372140"/>
            <a:ext cx="14630400" cy="8229600"/>
          </a:xfrm>
          <a:prstGeom prst="rect">
            <a:avLst/>
          </a:prstGeom>
          <a:solidFill>
            <a:srgbClr val="0C0A33">
              <a:alpha val="80000"/>
            </a:srgbClr>
          </a:solidFill>
          <a:ln/>
        </p:spPr>
      </p:sp>
      <p:sp>
        <p:nvSpPr>
          <p:cNvPr id="6" name="Text 3"/>
          <p:cNvSpPr/>
          <p:nvPr/>
        </p:nvSpPr>
        <p:spPr>
          <a:xfrm>
            <a:off x="2871311" y="76011"/>
            <a:ext cx="8469395"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Syne" pitchFamily="34" charset="0"/>
                <a:ea typeface="Syne" pitchFamily="34" charset="-122"/>
                <a:cs typeface="Syne" pitchFamily="34" charset="-120"/>
              </a:rPr>
              <a:t>ERM MODEL</a:t>
            </a:r>
            <a:endParaRPr lang="en-US" sz="4374" dirty="0"/>
          </a:p>
        </p:txBody>
      </p:sp>
      <p:sp>
        <p:nvSpPr>
          <p:cNvPr id="12" name="TextBox 11">
            <a:extLst>
              <a:ext uri="{FF2B5EF4-FFF2-40B4-BE49-F238E27FC236}">
                <a16:creationId xmlns:a16="http://schemas.microsoft.com/office/drawing/2014/main" id="{2A785D26-D712-DF82-9C5A-B5E03EDEB66B}"/>
              </a:ext>
            </a:extLst>
          </p:cNvPr>
          <p:cNvSpPr txBox="1"/>
          <p:nvPr/>
        </p:nvSpPr>
        <p:spPr>
          <a:xfrm>
            <a:off x="848748" y="880338"/>
            <a:ext cx="12514520" cy="2862322"/>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chemeClr val="bg1"/>
                </a:solidFill>
                <a:effectLst/>
              </a:rPr>
              <a:t>ER model in DBMS is the high-level data model. It stands for the Entity-relationship model and is used to represent a logical view of the system from a data perspective.</a:t>
            </a:r>
          </a:p>
          <a:p>
            <a:r>
              <a:rPr lang="en-US" sz="2000" b="0" i="0" dirty="0">
                <a:solidFill>
                  <a:schemeClr val="bg1"/>
                </a:solidFill>
                <a:effectLst/>
              </a:rPr>
              <a:t> </a:t>
            </a:r>
          </a:p>
          <a:p>
            <a:pPr marL="342900" indent="-342900">
              <a:buFont typeface="Arial" panose="020B0604020202020204" pitchFamily="34" charset="0"/>
              <a:buChar char="•"/>
            </a:pPr>
            <a:r>
              <a:rPr lang="en-US" sz="2000" b="0" i="0" dirty="0">
                <a:solidFill>
                  <a:schemeClr val="bg1"/>
                </a:solidFill>
                <a:effectLst/>
              </a:rPr>
              <a:t>It develops a conceptual design for a database that provides a very simple and straightforward view of the data. ER model makes use of ER diagrams, which are the diagrams sketched to design a database. </a:t>
            </a:r>
          </a:p>
          <a:p>
            <a:endParaRPr lang="en-US" sz="2000" b="0" i="0" dirty="0">
              <a:solidFill>
                <a:schemeClr val="bg1"/>
              </a:solidFill>
              <a:effectLst/>
            </a:endParaRPr>
          </a:p>
          <a:p>
            <a:pPr marL="342900" indent="-342900">
              <a:buFont typeface="Arial" panose="020B0604020202020204" pitchFamily="34" charset="0"/>
              <a:buChar char="•"/>
            </a:pPr>
            <a:r>
              <a:rPr lang="en-US" sz="2000" b="0" i="0" dirty="0">
                <a:solidFill>
                  <a:schemeClr val="bg1"/>
                </a:solidFill>
                <a:effectLst/>
              </a:rPr>
              <a:t>ER diagrams are built on three basic concepts: entities, attributes, and relationships between them. An </a:t>
            </a:r>
            <a:r>
              <a:rPr lang="en-US" sz="2000" b="0" i="0" u="none" strike="noStrike" dirty="0">
                <a:solidFill>
                  <a:schemeClr val="bg1"/>
                </a:solidFill>
                <a:effectLst/>
              </a:rPr>
              <a:t>ER diagram in DBMS</a:t>
            </a:r>
            <a:r>
              <a:rPr lang="en-US" sz="2000" b="0" i="0" dirty="0">
                <a:solidFill>
                  <a:schemeClr val="bg1"/>
                </a:solidFill>
                <a:effectLst/>
              </a:rPr>
              <a:t> defines entities, associated attributes, and relationships between entities. This helps visualize the logical structure of the database.</a:t>
            </a:r>
            <a:endParaRPr lang="en-US" sz="2000" dirty="0">
              <a:solidFill>
                <a:schemeClr val="bg1"/>
              </a:solidFill>
            </a:endParaRPr>
          </a:p>
        </p:txBody>
      </p:sp>
      <p:pic>
        <p:nvPicPr>
          <p:cNvPr id="14" name="Picture 13">
            <a:extLst>
              <a:ext uri="{FF2B5EF4-FFF2-40B4-BE49-F238E27FC236}">
                <a16:creationId xmlns:a16="http://schemas.microsoft.com/office/drawing/2014/main" id="{081A0486-5C6A-29D2-B114-D7EBAC73ECB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413052" y="3955312"/>
            <a:ext cx="7605586" cy="3211032"/>
          </a:xfrm>
          <a:prstGeom prst="rect">
            <a:avLst/>
          </a:prstGeom>
        </p:spPr>
      </p:pic>
      <p:pic>
        <p:nvPicPr>
          <p:cNvPr id="15" name="Image 0" descr="preencoded.png">
            <a:extLst>
              <a:ext uri="{FF2B5EF4-FFF2-40B4-BE49-F238E27FC236}">
                <a16:creationId xmlns:a16="http://schemas.microsoft.com/office/drawing/2014/main" id="{FB50B34C-D1CC-3317-E31E-646C456C196B}"/>
              </a:ext>
            </a:extLst>
          </p:cNvPr>
          <p:cNvPicPr>
            <a:picLocks noChangeAspect="1"/>
          </p:cNvPicPr>
          <p:nvPr/>
        </p:nvPicPr>
        <p:blipFill>
          <a:blip r:embed="rId5"/>
          <a:stretch>
            <a:fillRect/>
          </a:stretch>
        </p:blipFill>
        <p:spPr>
          <a:xfrm>
            <a:off x="0" y="7209949"/>
            <a:ext cx="14630400" cy="1019651"/>
          </a:xfrm>
          <a:prstGeom prst="rect">
            <a:avLst/>
          </a:prstGeom>
        </p:spPr>
      </p:pic>
    </p:spTree>
    <p:extLst>
      <p:ext uri="{BB962C8B-B14F-4D97-AF65-F5344CB8AC3E}">
        <p14:creationId xmlns:p14="http://schemas.microsoft.com/office/powerpoint/2010/main" val="360143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74428"/>
            <a:ext cx="14630400" cy="8229600"/>
          </a:xfrm>
          <a:prstGeom prst="rect">
            <a:avLst/>
          </a:prstGeom>
          <a:solidFill>
            <a:srgbClr val="0C0A33">
              <a:alpha val="80000"/>
            </a:srgbClr>
          </a:solidFill>
          <a:ln/>
        </p:spPr>
      </p:sp>
      <p:sp>
        <p:nvSpPr>
          <p:cNvPr id="6" name="Text 3"/>
          <p:cNvSpPr/>
          <p:nvPr/>
        </p:nvSpPr>
        <p:spPr>
          <a:xfrm>
            <a:off x="2477387" y="76011"/>
            <a:ext cx="8863320"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Syne" pitchFamily="34" charset="0"/>
                <a:ea typeface="Syne" pitchFamily="34" charset="-122"/>
                <a:cs typeface="Syne" pitchFamily="34" charset="-120"/>
              </a:rPr>
              <a:t>SCHEMAS</a:t>
            </a:r>
            <a:endParaRPr lang="en-US" sz="4374" dirty="0"/>
          </a:p>
        </p:txBody>
      </p:sp>
      <p:pic>
        <p:nvPicPr>
          <p:cNvPr id="14" name="Picture 13">
            <a:extLst>
              <a:ext uri="{FF2B5EF4-FFF2-40B4-BE49-F238E27FC236}">
                <a16:creationId xmlns:a16="http://schemas.microsoft.com/office/drawing/2014/main" id="{AD6CD555-F521-C17F-22B9-ABA6F8542FB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073348" y="1070427"/>
            <a:ext cx="9696893" cy="6088746"/>
          </a:xfrm>
          <a:prstGeom prst="rect">
            <a:avLst/>
          </a:prstGeom>
        </p:spPr>
      </p:pic>
      <p:pic>
        <p:nvPicPr>
          <p:cNvPr id="15" name="Image 0" descr="preencoded.png">
            <a:extLst>
              <a:ext uri="{FF2B5EF4-FFF2-40B4-BE49-F238E27FC236}">
                <a16:creationId xmlns:a16="http://schemas.microsoft.com/office/drawing/2014/main" id="{DF859ACD-F427-D98E-1E27-F51D2778B027}"/>
              </a:ext>
            </a:extLst>
          </p:cNvPr>
          <p:cNvPicPr>
            <a:picLocks noChangeAspect="1"/>
          </p:cNvPicPr>
          <p:nvPr/>
        </p:nvPicPr>
        <p:blipFill>
          <a:blip r:embed="rId5"/>
          <a:stretch>
            <a:fillRect/>
          </a:stretch>
        </p:blipFill>
        <p:spPr>
          <a:xfrm>
            <a:off x="0" y="7172735"/>
            <a:ext cx="14630400" cy="1019651"/>
          </a:xfrm>
          <a:prstGeom prst="rect">
            <a:avLst/>
          </a:prstGeom>
        </p:spPr>
      </p:pic>
    </p:spTree>
    <p:extLst>
      <p:ext uri="{BB962C8B-B14F-4D97-AF65-F5344CB8AC3E}">
        <p14:creationId xmlns:p14="http://schemas.microsoft.com/office/powerpoint/2010/main" val="572216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1535455" y="1924"/>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WHAT IS BIGDATA?</a:t>
            </a:r>
          </a:p>
          <a:p>
            <a:pPr marL="0" indent="0">
              <a:lnSpc>
                <a:spcPts val="5468"/>
              </a:lnSpc>
              <a:buNone/>
            </a:pPr>
            <a:endParaRPr lang="en-US" sz="4374" dirty="0"/>
          </a:p>
        </p:txBody>
      </p:sp>
      <p:pic>
        <p:nvPicPr>
          <p:cNvPr id="7" name="Image 0" descr="preencoded.png">
            <a:extLst>
              <a:ext uri="{FF2B5EF4-FFF2-40B4-BE49-F238E27FC236}">
                <a16:creationId xmlns:a16="http://schemas.microsoft.com/office/drawing/2014/main" id="{700F7B54-9B2A-0221-E075-5D8243062E36}"/>
              </a:ext>
            </a:extLst>
          </p:cNvPr>
          <p:cNvPicPr>
            <a:picLocks noChangeAspect="1"/>
          </p:cNvPicPr>
          <p:nvPr/>
        </p:nvPicPr>
        <p:blipFill>
          <a:blip r:embed="rId4"/>
          <a:stretch>
            <a:fillRect/>
          </a:stretch>
        </p:blipFill>
        <p:spPr>
          <a:xfrm>
            <a:off x="0" y="7158960"/>
            <a:ext cx="14630400" cy="1019651"/>
          </a:xfrm>
          <a:prstGeom prst="rect">
            <a:avLst/>
          </a:prstGeom>
        </p:spPr>
      </p:pic>
      <p:sp>
        <p:nvSpPr>
          <p:cNvPr id="8" name="Rectangle 7">
            <a:extLst>
              <a:ext uri="{FF2B5EF4-FFF2-40B4-BE49-F238E27FC236}">
                <a16:creationId xmlns:a16="http://schemas.microsoft.com/office/drawing/2014/main" id="{823AD596-2616-F3DF-D291-A1B39C609C8E}"/>
              </a:ext>
            </a:extLst>
          </p:cNvPr>
          <p:cNvSpPr/>
          <p:nvPr/>
        </p:nvSpPr>
        <p:spPr>
          <a:xfrm>
            <a:off x="1277493" y="900996"/>
            <a:ext cx="8766470" cy="5758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0ADDA47-D460-44C3-626B-BBD5C2B54C26}"/>
              </a:ext>
            </a:extLst>
          </p:cNvPr>
          <p:cNvSpPr txBox="1"/>
          <p:nvPr/>
        </p:nvSpPr>
        <p:spPr>
          <a:xfrm>
            <a:off x="1596109" y="1020245"/>
            <a:ext cx="8766470" cy="6001643"/>
          </a:xfrm>
          <a:prstGeom prst="rect">
            <a:avLst/>
          </a:prstGeom>
          <a:noFill/>
        </p:spPr>
        <p:txBody>
          <a:bodyPr wrap="square" rtlCol="0">
            <a:spAutoFit/>
          </a:bodyPr>
          <a:lstStyle/>
          <a:p>
            <a:pPr algn="l"/>
            <a:r>
              <a:rPr lang="en-US" sz="2400" b="1" i="0" dirty="0">
                <a:effectLst/>
                <a:latin typeface="Arial" panose="020B0604020202020204" pitchFamily="34" charset="0"/>
              </a:rPr>
              <a:t>Big data</a:t>
            </a:r>
            <a:r>
              <a:rPr lang="en-US" sz="2400" b="0" i="0" dirty="0">
                <a:effectLst/>
                <a:latin typeface="Arial" panose="020B0604020202020204" pitchFamily="34" charset="0"/>
              </a:rPr>
              <a:t> primarily refers to </a:t>
            </a:r>
            <a:r>
              <a:rPr lang="en-US" sz="2400" b="0" i="0" u="none" strike="noStrike" dirty="0">
                <a:effectLst/>
                <a:latin typeface="Arial" panose="020B0604020202020204" pitchFamily="34" charset="0"/>
              </a:rPr>
              <a:t>data sets</a:t>
            </a:r>
            <a:r>
              <a:rPr lang="en-US" sz="2400" b="0" i="0" dirty="0">
                <a:effectLst/>
                <a:latin typeface="Arial" panose="020B0604020202020204" pitchFamily="34" charset="0"/>
              </a:rPr>
              <a:t> that are too large or complex to be dealt with by traditional </a:t>
            </a:r>
            <a:r>
              <a:rPr lang="en-US" sz="2400" b="0" i="0" u="none" strike="noStrike" dirty="0">
                <a:effectLst/>
                <a:latin typeface="Arial" panose="020B0604020202020204" pitchFamily="34" charset="0"/>
              </a:rPr>
              <a:t>data-processing</a:t>
            </a:r>
            <a:r>
              <a:rPr lang="en-US" sz="2400" b="0" i="0" dirty="0">
                <a:effectLst/>
                <a:latin typeface="Arial" panose="020B0604020202020204" pitchFamily="34" charset="0"/>
              </a:rPr>
              <a:t> </a:t>
            </a:r>
            <a:r>
              <a:rPr lang="en-US" sz="2400" b="0" i="0" u="none" strike="noStrike" dirty="0">
                <a:effectLst/>
                <a:latin typeface="Arial" panose="020B0604020202020204" pitchFamily="34" charset="0"/>
              </a:rPr>
              <a:t>application software</a:t>
            </a:r>
            <a:r>
              <a:rPr lang="en-US" sz="2400" b="0" i="0" dirty="0">
                <a:effectLst/>
                <a:latin typeface="Arial" panose="020B0604020202020204" pitchFamily="34" charset="0"/>
              </a:rPr>
              <a:t>. Data with many entries (rows) offer greater </a:t>
            </a:r>
            <a:r>
              <a:rPr lang="en-US" sz="2400" b="0" i="0" u="none" strike="noStrike" dirty="0">
                <a:effectLst/>
                <a:latin typeface="Arial" panose="020B0604020202020204" pitchFamily="34" charset="0"/>
              </a:rPr>
              <a:t>statistical power</a:t>
            </a:r>
            <a:r>
              <a:rPr lang="en-US" sz="2400" b="0" i="0" dirty="0">
                <a:effectLst/>
                <a:latin typeface="Arial" panose="020B0604020202020204" pitchFamily="34" charset="0"/>
              </a:rPr>
              <a:t>, while data with higher complexity (more attributes or columns) may lead to a higher </a:t>
            </a:r>
            <a:r>
              <a:rPr lang="en-US" sz="2400" b="0" i="0" u="none" strike="noStrike" dirty="0">
                <a:effectLst/>
                <a:latin typeface="Arial" panose="020B0604020202020204" pitchFamily="34" charset="0"/>
              </a:rPr>
              <a:t>false discovery rate </a:t>
            </a:r>
            <a:r>
              <a:rPr lang="en-US" sz="2400" b="0" i="0" dirty="0">
                <a:effectLst/>
                <a:latin typeface="Arial" panose="020B0604020202020204" pitchFamily="34" charset="0"/>
              </a:rPr>
              <a:t>. Though used sometimes loosely partly due to a lack of formal definition, the best interpretation is that it is a large body of information that cannot be comprehended when used in small amounts only.</a:t>
            </a:r>
          </a:p>
          <a:p>
            <a:pPr algn="l"/>
            <a:r>
              <a:rPr lang="en-US" sz="2400" b="0" i="0" dirty="0">
                <a:effectLst/>
                <a:latin typeface="Arial" panose="020B0604020202020204" pitchFamily="34" charset="0"/>
              </a:rPr>
              <a:t>Big data analysis challenges include </a:t>
            </a:r>
            <a:r>
              <a:rPr lang="en-US" sz="2400" b="0" i="0" u="none" strike="noStrike" dirty="0">
                <a:effectLst/>
                <a:latin typeface="Arial" panose="020B0604020202020204" pitchFamily="34" charset="0"/>
              </a:rPr>
              <a:t>capturing data</a:t>
            </a:r>
            <a:r>
              <a:rPr lang="en-US" sz="2400" b="0" i="0" dirty="0">
                <a:effectLst/>
                <a:latin typeface="Arial" panose="020B0604020202020204" pitchFamily="34" charset="0"/>
              </a:rPr>
              <a:t>, </a:t>
            </a:r>
            <a:r>
              <a:rPr lang="en-US" sz="2400" b="0" i="0" u="none" strike="noStrike" dirty="0">
                <a:effectLst/>
                <a:latin typeface="Arial" panose="020B0604020202020204" pitchFamily="34" charset="0"/>
              </a:rPr>
              <a:t>data storage</a:t>
            </a:r>
            <a:r>
              <a:rPr lang="en-US" sz="2400" b="0" i="0" dirty="0">
                <a:effectLst/>
                <a:latin typeface="Arial" panose="020B0604020202020204" pitchFamily="34" charset="0"/>
              </a:rPr>
              <a:t>, </a:t>
            </a:r>
            <a:r>
              <a:rPr lang="en-US" sz="2400" b="0" i="0" u="none" strike="noStrike" dirty="0">
                <a:effectLst/>
                <a:latin typeface="Arial" panose="020B0604020202020204" pitchFamily="34" charset="0"/>
              </a:rPr>
              <a:t>data analysis</a:t>
            </a:r>
            <a:r>
              <a:rPr lang="en-US" sz="2400" b="0" i="0" dirty="0">
                <a:effectLst/>
                <a:latin typeface="Arial" panose="020B0604020202020204" pitchFamily="34" charset="0"/>
              </a:rPr>
              <a:t>, search, </a:t>
            </a:r>
            <a:r>
              <a:rPr lang="en-US" sz="2400" b="0" i="0" u="none" strike="noStrike" dirty="0">
                <a:effectLst/>
                <a:latin typeface="Arial" panose="020B0604020202020204" pitchFamily="34" charset="0"/>
              </a:rPr>
              <a:t>sharing</a:t>
            </a:r>
            <a:r>
              <a:rPr lang="en-US" sz="2400" b="0" i="0" dirty="0">
                <a:effectLst/>
                <a:latin typeface="Arial" panose="020B0604020202020204" pitchFamily="34" charset="0"/>
              </a:rPr>
              <a:t>, </a:t>
            </a:r>
            <a:r>
              <a:rPr lang="en-US" sz="2400" b="0" i="0" u="none" strike="noStrike" dirty="0">
                <a:effectLst/>
                <a:latin typeface="Arial" panose="020B0604020202020204" pitchFamily="34" charset="0"/>
              </a:rPr>
              <a:t>transfer</a:t>
            </a:r>
            <a:r>
              <a:rPr lang="en-US" sz="2400" b="0" i="0" dirty="0">
                <a:effectLst/>
                <a:latin typeface="Arial" panose="020B0604020202020204" pitchFamily="34" charset="0"/>
              </a:rPr>
              <a:t>, </a:t>
            </a:r>
            <a:r>
              <a:rPr lang="en-US" sz="2400" b="0" i="0" u="none" strike="noStrike" dirty="0">
                <a:effectLst/>
                <a:latin typeface="Arial" panose="020B0604020202020204" pitchFamily="34" charset="0"/>
              </a:rPr>
              <a:t>visualization</a:t>
            </a:r>
            <a:r>
              <a:rPr lang="en-US" sz="2400" b="0" i="0" dirty="0">
                <a:effectLst/>
                <a:latin typeface="Arial" panose="020B0604020202020204" pitchFamily="34" charset="0"/>
              </a:rPr>
              <a:t>, </a:t>
            </a:r>
            <a:r>
              <a:rPr lang="en-US" sz="2400" b="0" i="0" u="none" strike="noStrike" dirty="0">
                <a:effectLst/>
                <a:latin typeface="Arial" panose="020B0604020202020204" pitchFamily="34" charset="0"/>
              </a:rPr>
              <a:t>querying</a:t>
            </a:r>
            <a:r>
              <a:rPr lang="en-US" sz="2400" b="0" i="0" dirty="0">
                <a:effectLst/>
                <a:latin typeface="Arial" panose="020B0604020202020204" pitchFamily="34" charset="0"/>
              </a:rPr>
              <a:t>, updating, </a:t>
            </a:r>
            <a:r>
              <a:rPr lang="en-US" sz="2400" b="0" i="0" u="none" strike="noStrike" dirty="0">
                <a:effectLst/>
                <a:latin typeface="Arial" panose="020B0604020202020204" pitchFamily="34" charset="0"/>
              </a:rPr>
              <a:t>information privacy</a:t>
            </a:r>
            <a:r>
              <a:rPr lang="en-US" sz="2400" b="0" i="0" dirty="0">
                <a:effectLst/>
                <a:latin typeface="Arial" panose="020B0604020202020204" pitchFamily="34" charset="0"/>
              </a:rPr>
              <a:t>, and data source. Big data was originally associated with three key concepts: </a:t>
            </a:r>
            <a:r>
              <a:rPr lang="en-US" sz="2400" b="0" i="1" dirty="0">
                <a:effectLst/>
                <a:latin typeface="Arial" panose="020B0604020202020204" pitchFamily="34" charset="0"/>
              </a:rPr>
              <a:t>volume</a:t>
            </a:r>
            <a:r>
              <a:rPr lang="en-US" sz="2400" b="0" i="0" dirty="0">
                <a:effectLst/>
                <a:latin typeface="Arial" panose="020B0604020202020204" pitchFamily="34" charset="0"/>
              </a:rPr>
              <a:t>, </a:t>
            </a:r>
            <a:r>
              <a:rPr lang="en-US" sz="2400" b="0" i="1" dirty="0">
                <a:effectLst/>
                <a:latin typeface="Arial" panose="020B0604020202020204" pitchFamily="34" charset="0"/>
              </a:rPr>
              <a:t>variety</a:t>
            </a:r>
            <a:r>
              <a:rPr lang="en-US" sz="2400" b="0" i="0" dirty="0">
                <a:effectLst/>
                <a:latin typeface="Arial" panose="020B0604020202020204" pitchFamily="34" charset="0"/>
              </a:rPr>
              <a:t>, and </a:t>
            </a:r>
            <a:r>
              <a:rPr lang="en-US" sz="2400" b="0" i="1" dirty="0">
                <a:effectLst/>
                <a:latin typeface="Arial" panose="020B0604020202020204" pitchFamily="34" charset="0"/>
              </a:rPr>
              <a:t>velocity</a:t>
            </a:r>
            <a:r>
              <a:rPr lang="en-US" sz="2400" b="0" i="0" dirty="0">
                <a:effectLst/>
                <a:latin typeface="Arial" panose="020B0604020202020204" pitchFamily="34" charset="0"/>
              </a:rPr>
              <a:t>.</a:t>
            </a:r>
          </a:p>
          <a:p>
            <a:endParaRPr lang="en-US" sz="2400" dirty="0"/>
          </a:p>
        </p:txBody>
      </p:sp>
      <p:pic>
        <p:nvPicPr>
          <p:cNvPr id="15" name="Picture 14" descr="A blue logo with black background&#10;&#10;Description automatically generated">
            <a:extLst>
              <a:ext uri="{FF2B5EF4-FFF2-40B4-BE49-F238E27FC236}">
                <a16:creationId xmlns:a16="http://schemas.microsoft.com/office/drawing/2014/main" id="{8934559D-2FAF-E8CE-98E7-BF92E8DDD5A5}"/>
              </a:ext>
            </a:extLst>
          </p:cNvPr>
          <p:cNvPicPr>
            <a:picLocks noChangeAspect="1"/>
          </p:cNvPicPr>
          <p:nvPr/>
        </p:nvPicPr>
        <p:blipFill>
          <a:blip r:embed="rId5"/>
          <a:stretch>
            <a:fillRect/>
          </a:stretch>
        </p:blipFill>
        <p:spPr>
          <a:xfrm>
            <a:off x="9903338" y="4121862"/>
            <a:ext cx="4496235" cy="3920271"/>
          </a:xfrm>
          <a:prstGeom prst="rect">
            <a:avLst/>
          </a:prstGeom>
        </p:spPr>
      </p:pic>
    </p:spTree>
    <p:extLst>
      <p:ext uri="{BB962C8B-B14F-4D97-AF65-F5344CB8AC3E}">
        <p14:creationId xmlns:p14="http://schemas.microsoft.com/office/powerpoint/2010/main" val="113899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4511267" y="81082"/>
            <a:ext cx="4443889" cy="694373"/>
          </a:xfrm>
          <a:prstGeom prst="rect">
            <a:avLst/>
          </a:prstGeom>
          <a:noFill/>
          <a:ln/>
        </p:spPr>
        <p:txBody>
          <a:bodyPr wrap="none" rtlCol="0" anchor="t"/>
          <a:lstStyle/>
          <a:p>
            <a:pPr marL="0" indent="0" algn="ctr">
              <a:lnSpc>
                <a:spcPts val="5468"/>
              </a:lnSpc>
              <a:buNone/>
            </a:pPr>
            <a:endParaRPr lang="en-US" sz="4374" dirty="0"/>
          </a:p>
        </p:txBody>
      </p:sp>
      <p:pic>
        <p:nvPicPr>
          <p:cNvPr id="7" name="Image 0" descr="preencoded.png">
            <a:extLst>
              <a:ext uri="{FF2B5EF4-FFF2-40B4-BE49-F238E27FC236}">
                <a16:creationId xmlns:a16="http://schemas.microsoft.com/office/drawing/2014/main" id="{F294DF41-9E5F-2412-8E5E-1516A7E4151B}"/>
              </a:ext>
            </a:extLst>
          </p:cNvPr>
          <p:cNvPicPr>
            <a:picLocks noChangeAspect="1"/>
          </p:cNvPicPr>
          <p:nvPr/>
        </p:nvPicPr>
        <p:blipFill>
          <a:blip r:embed="rId4"/>
          <a:stretch>
            <a:fillRect/>
          </a:stretch>
        </p:blipFill>
        <p:spPr>
          <a:xfrm>
            <a:off x="0" y="7158960"/>
            <a:ext cx="14630400" cy="101965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36FFA93-81C2-2995-8D26-FAE49F1858F2}"/>
              </a:ext>
            </a:extLst>
          </p:cNvPr>
          <p:cNvPicPr>
            <a:picLocks noChangeAspect="1"/>
          </p:cNvPicPr>
          <p:nvPr/>
        </p:nvPicPr>
        <p:blipFill>
          <a:blip r:embed="rId5"/>
          <a:stretch>
            <a:fillRect/>
          </a:stretch>
        </p:blipFill>
        <p:spPr>
          <a:xfrm>
            <a:off x="171254" y="1828800"/>
            <a:ext cx="13967285" cy="4759415"/>
          </a:xfrm>
          <a:prstGeom prst="rect">
            <a:avLst/>
          </a:prstGeom>
        </p:spPr>
      </p:pic>
      <p:pic>
        <p:nvPicPr>
          <p:cNvPr id="11" name="Image 0" descr="preencoded.png">
            <a:extLst>
              <a:ext uri="{FF2B5EF4-FFF2-40B4-BE49-F238E27FC236}">
                <a16:creationId xmlns:a16="http://schemas.microsoft.com/office/drawing/2014/main" id="{3CE1B18D-F6CE-54F9-0B94-51854B26A06F}"/>
              </a:ext>
            </a:extLst>
          </p:cNvPr>
          <p:cNvPicPr>
            <a:picLocks noChangeAspect="1"/>
          </p:cNvPicPr>
          <p:nvPr/>
        </p:nvPicPr>
        <p:blipFill>
          <a:blip r:embed="rId4"/>
          <a:stretch>
            <a:fillRect/>
          </a:stretch>
        </p:blipFill>
        <p:spPr>
          <a:xfrm>
            <a:off x="0" y="50989"/>
            <a:ext cx="14630400" cy="1019651"/>
          </a:xfrm>
          <a:prstGeom prst="rect">
            <a:avLst/>
          </a:prstGeom>
        </p:spPr>
      </p:pic>
    </p:spTree>
    <p:extLst>
      <p:ext uri="{BB962C8B-B14F-4D97-AF65-F5344CB8AC3E}">
        <p14:creationId xmlns:p14="http://schemas.microsoft.com/office/powerpoint/2010/main" val="3084327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sp>
        <p:nvSpPr>
          <p:cNvPr id="11" name="Text 2">
            <a:extLst>
              <a:ext uri="{FF2B5EF4-FFF2-40B4-BE49-F238E27FC236}">
                <a16:creationId xmlns:a16="http://schemas.microsoft.com/office/drawing/2014/main" id="{C77415E1-DE69-81D1-AA2A-61953834EC1C}"/>
              </a:ext>
            </a:extLst>
          </p:cNvPr>
          <p:cNvSpPr/>
          <p:nvPr/>
        </p:nvSpPr>
        <p:spPr>
          <a:xfrm>
            <a:off x="851759" y="0"/>
            <a:ext cx="2703444"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ea typeface="Raleway" pitchFamily="34" charset="-122"/>
                <a:cs typeface="Raleway" pitchFamily="34" charset="-120"/>
              </a:rPr>
              <a:t>HADOOP</a:t>
            </a:r>
            <a:endParaRPr lang="en-US" sz="4374" b="1" dirty="0">
              <a:solidFill>
                <a:schemeClr val="bg1"/>
              </a:solidFill>
            </a:endParaRPr>
          </a:p>
        </p:txBody>
      </p:sp>
      <p:sp>
        <p:nvSpPr>
          <p:cNvPr id="6" name="TextBox 5">
            <a:extLst>
              <a:ext uri="{FF2B5EF4-FFF2-40B4-BE49-F238E27FC236}">
                <a16:creationId xmlns:a16="http://schemas.microsoft.com/office/drawing/2014/main" id="{E5F4B999-086F-FB2B-8381-4F4D63B7D9FD}"/>
              </a:ext>
            </a:extLst>
          </p:cNvPr>
          <p:cNvSpPr txBox="1"/>
          <p:nvPr/>
        </p:nvSpPr>
        <p:spPr>
          <a:xfrm>
            <a:off x="289852" y="804434"/>
            <a:ext cx="4104861" cy="7478970"/>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chemeClr val="bg1"/>
                </a:solidFill>
                <a:effectLst/>
                <a:latin typeface="inter-regular"/>
              </a:rPr>
              <a:t>Hadoop is an open source framework from Apache and is used to store process and analyze data which are very huge in volume. Hadoop is written in Java and is not OLAP (online analytical processing). It is used for batch/offline processing.</a:t>
            </a:r>
            <a:endParaRPr lang="en-US" sz="2000" b="0" i="0" dirty="0">
              <a:solidFill>
                <a:schemeClr val="bg1"/>
              </a:solidFill>
              <a:effectLst/>
              <a:latin typeface="Roboto" panose="02000000000000000000" pitchFamily="2" charset="0"/>
            </a:endParaRPr>
          </a:p>
          <a:p>
            <a:pPr marL="342900" indent="-342900" algn="just">
              <a:buFont typeface="Arial" panose="020B0604020202020204" pitchFamily="34" charset="0"/>
              <a:buChar char="•"/>
            </a:pPr>
            <a:r>
              <a:rPr lang="en-US" sz="2000" b="0" i="0" dirty="0">
                <a:solidFill>
                  <a:schemeClr val="bg1"/>
                </a:solidFill>
                <a:effectLst/>
                <a:latin typeface="inter-regular"/>
              </a:rPr>
              <a:t>The Hadoop Distributed File System (HDFS) is a distributed file system for Hadoop. It contains a master/slave architecture. This architecture consist of a single </a:t>
            </a:r>
            <a:r>
              <a:rPr lang="en-US" sz="2000" b="0" i="0" dirty="0" err="1">
                <a:solidFill>
                  <a:schemeClr val="bg1"/>
                </a:solidFill>
                <a:effectLst/>
                <a:latin typeface="inter-regular"/>
              </a:rPr>
              <a:t>NameNode</a:t>
            </a:r>
            <a:r>
              <a:rPr lang="en-US" sz="2000" b="0" i="0" dirty="0">
                <a:solidFill>
                  <a:schemeClr val="bg1"/>
                </a:solidFill>
                <a:effectLst/>
                <a:latin typeface="inter-regular"/>
              </a:rPr>
              <a:t> performs the role of master, and multiple </a:t>
            </a:r>
            <a:r>
              <a:rPr lang="en-US" sz="2000" b="0" i="0" dirty="0" err="1">
                <a:solidFill>
                  <a:schemeClr val="bg1"/>
                </a:solidFill>
                <a:effectLst/>
                <a:latin typeface="inter-regular"/>
              </a:rPr>
              <a:t>DataNodes</a:t>
            </a:r>
            <a:r>
              <a:rPr lang="en-US" sz="2000" b="0" i="0" dirty="0">
                <a:solidFill>
                  <a:schemeClr val="bg1"/>
                </a:solidFill>
                <a:effectLst/>
                <a:latin typeface="inter-regular"/>
              </a:rPr>
              <a:t> performs the role of a slave.</a:t>
            </a:r>
          </a:p>
          <a:p>
            <a:pPr marL="342900" indent="-342900" algn="just">
              <a:buFont typeface="Arial" panose="020B0604020202020204" pitchFamily="34" charset="0"/>
              <a:buChar char="•"/>
            </a:pPr>
            <a:r>
              <a:rPr lang="en-US" sz="2000" b="0" i="0" dirty="0">
                <a:solidFill>
                  <a:schemeClr val="bg1"/>
                </a:solidFill>
                <a:effectLst/>
                <a:latin typeface="inter-regular"/>
              </a:rPr>
              <a:t>Both </a:t>
            </a:r>
            <a:r>
              <a:rPr lang="en-US" sz="2000" b="0" i="0" dirty="0" err="1">
                <a:solidFill>
                  <a:schemeClr val="bg1"/>
                </a:solidFill>
                <a:effectLst/>
                <a:latin typeface="inter-regular"/>
              </a:rPr>
              <a:t>NameNode</a:t>
            </a:r>
            <a:r>
              <a:rPr lang="en-US" sz="2000" b="0" i="0" dirty="0">
                <a:solidFill>
                  <a:schemeClr val="bg1"/>
                </a:solidFill>
                <a:effectLst/>
                <a:latin typeface="inter-regular"/>
              </a:rPr>
              <a:t> and </a:t>
            </a:r>
            <a:r>
              <a:rPr lang="en-US" sz="2000" b="0" i="0" dirty="0" err="1">
                <a:solidFill>
                  <a:schemeClr val="bg1"/>
                </a:solidFill>
                <a:effectLst/>
                <a:latin typeface="inter-regular"/>
              </a:rPr>
              <a:t>DataNode</a:t>
            </a:r>
            <a:r>
              <a:rPr lang="en-US" sz="2000" b="0" i="0" dirty="0">
                <a:solidFill>
                  <a:schemeClr val="bg1"/>
                </a:solidFill>
                <a:effectLst/>
                <a:latin typeface="inter-regular"/>
              </a:rPr>
              <a:t> are capable enough to run on commodity machines. The Java language is used to develop HDFS. So any machine that supports Java language can easily run the </a:t>
            </a:r>
            <a:r>
              <a:rPr lang="en-US" sz="2000" b="0" i="0" dirty="0" err="1">
                <a:solidFill>
                  <a:schemeClr val="bg1"/>
                </a:solidFill>
                <a:effectLst/>
                <a:latin typeface="inter-regular"/>
              </a:rPr>
              <a:t>NameNode</a:t>
            </a:r>
            <a:r>
              <a:rPr lang="en-US" sz="2000" b="0" i="0" dirty="0">
                <a:solidFill>
                  <a:schemeClr val="bg1"/>
                </a:solidFill>
                <a:effectLst/>
                <a:latin typeface="inter-regular"/>
              </a:rPr>
              <a:t> and </a:t>
            </a:r>
            <a:r>
              <a:rPr lang="en-US" sz="2000" b="0" i="0" dirty="0" err="1">
                <a:solidFill>
                  <a:schemeClr val="bg1"/>
                </a:solidFill>
                <a:effectLst/>
                <a:latin typeface="inter-regular"/>
              </a:rPr>
              <a:t>DataNode</a:t>
            </a:r>
            <a:r>
              <a:rPr lang="en-US" sz="2000" b="0" i="0" dirty="0">
                <a:solidFill>
                  <a:schemeClr val="bg1"/>
                </a:solidFill>
                <a:effectLst/>
                <a:latin typeface="inter-regular"/>
              </a:rPr>
              <a:t> software.</a:t>
            </a:r>
          </a:p>
        </p:txBody>
      </p:sp>
      <p:pic>
        <p:nvPicPr>
          <p:cNvPr id="9" name="Picture 8">
            <a:extLst>
              <a:ext uri="{FF2B5EF4-FFF2-40B4-BE49-F238E27FC236}">
                <a16:creationId xmlns:a16="http://schemas.microsoft.com/office/drawing/2014/main" id="{4D432FF6-F05D-144F-94B3-99CCD3FB29F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84565" y="1817449"/>
            <a:ext cx="9459915" cy="4969113"/>
          </a:xfrm>
          <a:prstGeom prst="rect">
            <a:avLst/>
          </a:prstGeom>
        </p:spPr>
      </p:pic>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5"/>
          <a:stretch>
            <a:fillRect/>
          </a:stretch>
        </p:blipFill>
        <p:spPr>
          <a:xfrm>
            <a:off x="3618703" y="-85021"/>
            <a:ext cx="11011697" cy="1019651"/>
          </a:xfrm>
          <a:prstGeom prst="rect">
            <a:avLst/>
          </a:prstGeom>
        </p:spPr>
      </p:pic>
    </p:spTree>
    <p:extLst>
      <p:ext uri="{BB962C8B-B14F-4D97-AF65-F5344CB8AC3E}">
        <p14:creationId xmlns:p14="http://schemas.microsoft.com/office/powerpoint/2010/main" val="1847477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txBody>
          <a:bodyPr/>
          <a:lstStyle/>
          <a:p>
            <a:endParaRPr lang="en-US" dirty="0"/>
          </a:p>
        </p:txBody>
      </p:sp>
      <p:sp>
        <p:nvSpPr>
          <p:cNvPr id="4" name="Text 2"/>
          <p:cNvSpPr/>
          <p:nvPr/>
        </p:nvSpPr>
        <p:spPr>
          <a:xfrm>
            <a:off x="158949" y="215900"/>
            <a:ext cx="11436152" cy="960914"/>
          </a:xfrm>
          <a:prstGeom prst="rect">
            <a:avLst/>
          </a:prstGeom>
          <a:noFill/>
          <a:ln/>
        </p:spPr>
        <p:txBody>
          <a:bodyPr wrap="none" rtlCol="0" anchor="t"/>
          <a:lstStyle/>
          <a:p>
            <a:pPr marL="0" indent="0">
              <a:lnSpc>
                <a:spcPts val="5468"/>
              </a:lnSpc>
              <a:buNone/>
            </a:pPr>
            <a:endParaRPr lang="en-US" sz="1200" dirty="0">
              <a:solidFill>
                <a:schemeClr val="bg1"/>
              </a:solidFill>
            </a:endParaRPr>
          </a:p>
        </p:txBody>
      </p:sp>
      <p:sp>
        <p:nvSpPr>
          <p:cNvPr id="5" name="Shape 3"/>
          <p:cNvSpPr/>
          <p:nvPr/>
        </p:nvSpPr>
        <p:spPr>
          <a:xfrm>
            <a:off x="207585" y="1919644"/>
            <a:ext cx="4855726" cy="2435304"/>
          </a:xfrm>
          <a:prstGeom prst="roundRect">
            <a:avLst>
              <a:gd name="adj" fmla="val 2737"/>
            </a:avLst>
          </a:prstGeom>
          <a:solidFill>
            <a:srgbClr val="171542"/>
          </a:solidFill>
          <a:ln/>
        </p:spPr>
      </p:sp>
      <p:sp>
        <p:nvSpPr>
          <p:cNvPr id="6" name="Text 4"/>
          <p:cNvSpPr/>
          <p:nvPr/>
        </p:nvSpPr>
        <p:spPr>
          <a:xfrm>
            <a:off x="291663" y="1992511"/>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rPr>
              <a:t>IAAS</a:t>
            </a:r>
            <a:endParaRPr lang="en-US" sz="2187" dirty="0"/>
          </a:p>
        </p:txBody>
      </p:sp>
      <p:sp>
        <p:nvSpPr>
          <p:cNvPr id="7" name="Text 5"/>
          <p:cNvSpPr/>
          <p:nvPr/>
        </p:nvSpPr>
        <p:spPr>
          <a:xfrm>
            <a:off x="327164" y="2315408"/>
            <a:ext cx="4411385" cy="1421606"/>
          </a:xfrm>
          <a:prstGeom prst="rect">
            <a:avLst/>
          </a:prstGeom>
          <a:noFill/>
          <a:ln/>
        </p:spPr>
        <p:txBody>
          <a:bodyPr wrap="square" rtlCol="0" anchor="t"/>
          <a:lstStyle/>
          <a:p>
            <a:pPr marL="0" indent="0">
              <a:lnSpc>
                <a:spcPts val="2799"/>
              </a:lnSpc>
              <a:buNone/>
            </a:pPr>
            <a:r>
              <a:rPr lang="en-US" sz="1600" b="0" i="0" dirty="0">
                <a:solidFill>
                  <a:schemeClr val="bg1"/>
                </a:solidFill>
                <a:effectLst/>
                <a:latin typeface="Roboto" panose="02000000000000000000" pitchFamily="2" charset="0"/>
              </a:rPr>
              <a:t>IaaS, or Infrastructure as a Service, is a cloud computing model that provides on-demand access to computing resources such as servers, storage, networking, and virtualization. </a:t>
            </a:r>
            <a:endParaRPr lang="en-US" sz="1750" dirty="0">
              <a:solidFill>
                <a:schemeClr val="bg1"/>
              </a:solidFill>
            </a:endParaRPr>
          </a:p>
        </p:txBody>
      </p:sp>
      <p:sp>
        <p:nvSpPr>
          <p:cNvPr id="8" name="Shape 6"/>
          <p:cNvSpPr/>
          <p:nvPr/>
        </p:nvSpPr>
        <p:spPr>
          <a:xfrm>
            <a:off x="5353246" y="1913016"/>
            <a:ext cx="4855726" cy="2435304"/>
          </a:xfrm>
          <a:prstGeom prst="roundRect">
            <a:avLst>
              <a:gd name="adj" fmla="val 2737"/>
            </a:avLst>
          </a:prstGeom>
          <a:solidFill>
            <a:srgbClr val="171542"/>
          </a:solidFill>
          <a:ln/>
        </p:spPr>
      </p:sp>
      <p:sp>
        <p:nvSpPr>
          <p:cNvPr id="9" name="Text 7"/>
          <p:cNvSpPr/>
          <p:nvPr/>
        </p:nvSpPr>
        <p:spPr>
          <a:xfrm>
            <a:off x="5426512" y="1935341"/>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rPr>
              <a:t>PAAS</a:t>
            </a:r>
            <a:endParaRPr lang="en-US" sz="2187" dirty="0"/>
          </a:p>
        </p:txBody>
      </p:sp>
      <p:sp>
        <p:nvSpPr>
          <p:cNvPr id="10" name="Text 8"/>
          <p:cNvSpPr/>
          <p:nvPr/>
        </p:nvSpPr>
        <p:spPr>
          <a:xfrm>
            <a:off x="5569983" y="2338049"/>
            <a:ext cx="4411385" cy="1066205"/>
          </a:xfrm>
          <a:prstGeom prst="rect">
            <a:avLst/>
          </a:prstGeom>
          <a:noFill/>
          <a:ln/>
        </p:spPr>
        <p:txBody>
          <a:bodyPr wrap="square" rtlCol="0" anchor="t"/>
          <a:lstStyle/>
          <a:p>
            <a:pPr marL="0" indent="0">
              <a:lnSpc>
                <a:spcPts val="2799"/>
              </a:lnSpc>
              <a:buNone/>
            </a:pPr>
            <a:r>
              <a:rPr lang="en-US" sz="1600" b="0" i="0" dirty="0">
                <a:solidFill>
                  <a:schemeClr val="bg1"/>
                </a:solidFill>
                <a:effectLst/>
                <a:latin typeface="Roboto" panose="02000000000000000000" pitchFamily="2" charset="0"/>
              </a:rPr>
              <a:t>PaaS is a cloud-based computing model that allows development teams to build, test, deploy, and scale applications faster and more cost-effectively.</a:t>
            </a:r>
            <a:endParaRPr lang="en-US" sz="1750" dirty="0">
              <a:solidFill>
                <a:schemeClr val="bg1"/>
              </a:solidFill>
            </a:endParaRPr>
          </a:p>
        </p:txBody>
      </p:sp>
      <p:sp>
        <p:nvSpPr>
          <p:cNvPr id="11" name="Shape 9"/>
          <p:cNvSpPr/>
          <p:nvPr/>
        </p:nvSpPr>
        <p:spPr>
          <a:xfrm>
            <a:off x="1745060" y="4565489"/>
            <a:ext cx="4855726" cy="2079903"/>
          </a:xfrm>
          <a:prstGeom prst="roundRect">
            <a:avLst>
              <a:gd name="adj" fmla="val 3205"/>
            </a:avLst>
          </a:prstGeom>
          <a:solidFill>
            <a:srgbClr val="171542"/>
          </a:solidFill>
          <a:ln/>
        </p:spPr>
      </p:sp>
      <p:sp>
        <p:nvSpPr>
          <p:cNvPr id="12" name="Text 10"/>
          <p:cNvSpPr/>
          <p:nvPr/>
        </p:nvSpPr>
        <p:spPr>
          <a:xfrm>
            <a:off x="1881685" y="4553843"/>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rPr>
              <a:t>SAAS</a:t>
            </a:r>
            <a:endParaRPr lang="en-US" sz="2187" dirty="0"/>
          </a:p>
        </p:txBody>
      </p:sp>
      <p:sp>
        <p:nvSpPr>
          <p:cNvPr id="13" name="Text 11"/>
          <p:cNvSpPr/>
          <p:nvPr/>
        </p:nvSpPr>
        <p:spPr>
          <a:xfrm>
            <a:off x="1857096" y="4923687"/>
            <a:ext cx="4411385" cy="1066205"/>
          </a:xfrm>
          <a:prstGeom prst="rect">
            <a:avLst/>
          </a:prstGeom>
          <a:noFill/>
          <a:ln/>
        </p:spPr>
        <p:txBody>
          <a:bodyPr wrap="square" rtlCol="0" anchor="t"/>
          <a:lstStyle/>
          <a:p>
            <a:pPr marL="0" indent="0">
              <a:lnSpc>
                <a:spcPts val="2799"/>
              </a:lnSpc>
              <a:buNone/>
            </a:pPr>
            <a:r>
              <a:rPr lang="en-US" sz="1600" dirty="0">
                <a:solidFill>
                  <a:schemeClr val="bg1"/>
                </a:solidFill>
                <a:latin typeface="Roboto" panose="02000000000000000000" pitchFamily="2" charset="0"/>
              </a:rPr>
              <a:t>Sof</a:t>
            </a:r>
            <a:r>
              <a:rPr lang="en-US" sz="1600" b="0" i="0" dirty="0">
                <a:solidFill>
                  <a:schemeClr val="bg1"/>
                </a:solidFill>
                <a:effectLst/>
                <a:latin typeface="Roboto" panose="02000000000000000000" pitchFamily="2" charset="0"/>
              </a:rPr>
              <a:t>tware as a service Software as a service (</a:t>
            </a:r>
            <a:r>
              <a:rPr lang="en-US" sz="1600" b="1" i="0" dirty="0">
                <a:solidFill>
                  <a:schemeClr val="bg1"/>
                </a:solidFill>
                <a:effectLst/>
                <a:latin typeface="Roboto" panose="02000000000000000000" pitchFamily="2" charset="0"/>
              </a:rPr>
              <a:t>SaaS</a:t>
            </a:r>
            <a:r>
              <a:rPr lang="en-US" sz="1600" b="0" i="0" dirty="0">
                <a:solidFill>
                  <a:schemeClr val="bg1"/>
                </a:solidFill>
                <a:effectLst/>
                <a:latin typeface="Roboto" panose="02000000000000000000" pitchFamily="2" charset="0"/>
              </a:rPr>
              <a:t>) allows users to connect to and use cloud-based apps over the Internet. Common examples are email, calendaring, and office tools</a:t>
            </a:r>
            <a:endParaRPr lang="en-US" sz="1750" dirty="0">
              <a:solidFill>
                <a:schemeClr val="bg1"/>
              </a:solidFill>
            </a:endParaRPr>
          </a:p>
        </p:txBody>
      </p:sp>
      <p:sp>
        <p:nvSpPr>
          <p:cNvPr id="15" name="Text 13"/>
          <p:cNvSpPr/>
          <p:nvPr/>
        </p:nvSpPr>
        <p:spPr>
          <a:xfrm>
            <a:off x="761206" y="1375709"/>
            <a:ext cx="3543299" cy="1396880"/>
          </a:xfrm>
          <a:prstGeom prst="rect">
            <a:avLst/>
          </a:prstGeom>
          <a:noFill/>
          <a:ln/>
        </p:spPr>
        <p:txBody>
          <a:bodyPr wrap="none" rtlCol="0" anchor="t"/>
          <a:lstStyle/>
          <a:p>
            <a:pPr marL="0" indent="0">
              <a:lnSpc>
                <a:spcPts val="2734"/>
              </a:lnSpc>
              <a:buNone/>
            </a:pPr>
            <a:r>
              <a:rPr lang="en-US" sz="4400" b="1" dirty="0">
                <a:solidFill>
                  <a:srgbClr val="FFFFFF"/>
                </a:solidFill>
                <a:latin typeface="Syne" pitchFamily="34" charset="0"/>
                <a:ea typeface="Syne" pitchFamily="34" charset="-122"/>
              </a:rPr>
              <a:t>WHAT IS CLOUD COMPUTING?</a:t>
            </a:r>
            <a:endParaRPr lang="en-US" sz="4400" dirty="0"/>
          </a:p>
        </p:txBody>
      </p:sp>
      <p:pic>
        <p:nvPicPr>
          <p:cNvPr id="17" name="Image 0" descr="preencoded.png">
            <a:extLst>
              <a:ext uri="{FF2B5EF4-FFF2-40B4-BE49-F238E27FC236}">
                <a16:creationId xmlns:a16="http://schemas.microsoft.com/office/drawing/2014/main" id="{582F4C3E-4828-8FA8-B994-902AA78F3A86}"/>
              </a:ext>
            </a:extLst>
          </p:cNvPr>
          <p:cNvPicPr>
            <a:picLocks noChangeAspect="1"/>
          </p:cNvPicPr>
          <p:nvPr/>
        </p:nvPicPr>
        <p:blipFill>
          <a:blip r:embed="rId3"/>
          <a:stretch>
            <a:fillRect/>
          </a:stretch>
        </p:blipFill>
        <p:spPr>
          <a:xfrm rot="5400000">
            <a:off x="9823450" y="3410072"/>
            <a:ext cx="8229599" cy="1384300"/>
          </a:xfrm>
          <a:prstGeom prst="rect">
            <a:avLst/>
          </a:prstGeom>
        </p:spPr>
      </p:pic>
      <p:sp>
        <p:nvSpPr>
          <p:cNvPr id="18" name="Thought Bubble: Cloud 17">
            <a:extLst>
              <a:ext uri="{FF2B5EF4-FFF2-40B4-BE49-F238E27FC236}">
                <a16:creationId xmlns:a16="http://schemas.microsoft.com/office/drawing/2014/main" id="{15270338-A988-BBDD-8BA9-5DBE0BB7FCB1}"/>
              </a:ext>
            </a:extLst>
          </p:cNvPr>
          <p:cNvSpPr/>
          <p:nvPr/>
        </p:nvSpPr>
        <p:spPr>
          <a:xfrm>
            <a:off x="8134421" y="3381890"/>
            <a:ext cx="6473787" cy="3980120"/>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14"/>
          <p:cNvSpPr/>
          <p:nvPr/>
        </p:nvSpPr>
        <p:spPr>
          <a:xfrm>
            <a:off x="9049656" y="4448095"/>
            <a:ext cx="4751137" cy="1183599"/>
          </a:xfrm>
          <a:prstGeom prst="rect">
            <a:avLst/>
          </a:prstGeom>
          <a:noFill/>
          <a:ln/>
        </p:spPr>
        <p:txBody>
          <a:bodyPr wrap="square" rtlCol="0" anchor="t"/>
          <a:lstStyle/>
          <a:p>
            <a:pPr marL="0" indent="0">
              <a:buNone/>
            </a:pPr>
            <a:r>
              <a:rPr lang="en-US" sz="1800" b="0" i="0" dirty="0">
                <a:solidFill>
                  <a:srgbClr val="5F57CA"/>
                </a:solidFill>
                <a:effectLst/>
              </a:rPr>
              <a:t>Simply put, </a:t>
            </a:r>
            <a:r>
              <a:rPr lang="en-US" sz="1800" b="1" i="0" dirty="0">
                <a:solidFill>
                  <a:srgbClr val="5F57CA"/>
                </a:solidFill>
                <a:effectLst/>
              </a:rPr>
              <a:t>cloud</a:t>
            </a:r>
            <a:r>
              <a:rPr lang="en-US" sz="1800" b="0" i="0" dirty="0">
                <a:solidFill>
                  <a:srgbClr val="5F57CA"/>
                </a:solidFill>
                <a:effectLst/>
              </a:rPr>
              <a:t> computing is the delivery of computing services—including servers, storage, databases, networking, software, analytics, and intelligence—over the Internet (“the </a:t>
            </a:r>
            <a:r>
              <a:rPr lang="en-US" sz="1800" b="1" i="0" dirty="0">
                <a:solidFill>
                  <a:srgbClr val="5F57CA"/>
                </a:solidFill>
                <a:effectLst/>
              </a:rPr>
              <a:t>cloud</a:t>
            </a:r>
            <a:r>
              <a:rPr lang="en-US" sz="1800" b="0" i="0" dirty="0">
                <a:solidFill>
                  <a:srgbClr val="5F57CA"/>
                </a:solidFill>
                <a:effectLst/>
              </a:rPr>
              <a:t>”) to offer faster innovation, flexible resources, and economies of scale.</a:t>
            </a:r>
            <a:endParaRPr lang="en-US" sz="1800" dirty="0">
              <a:solidFill>
                <a:srgbClr val="5F57CA"/>
              </a:solidFill>
            </a:endParaRPr>
          </a:p>
        </p:txBody>
      </p:sp>
    </p:spTree>
    <p:extLst>
      <p:ext uri="{BB962C8B-B14F-4D97-AF65-F5344CB8AC3E}">
        <p14:creationId xmlns:p14="http://schemas.microsoft.com/office/powerpoint/2010/main" val="3572089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4689067" y="-2347"/>
            <a:ext cx="4443889"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Syne" pitchFamily="34" charset="0"/>
                <a:ea typeface="Syne" pitchFamily="34" charset="-122"/>
                <a:cs typeface="Syne" pitchFamily="34" charset="-120"/>
              </a:rPr>
              <a:t>CREATE A SQL DAQTABASE RESOURCE ON AZURE</a:t>
            </a:r>
            <a:endParaRPr lang="en-US" sz="4374" dirty="0"/>
          </a:p>
        </p:txBody>
      </p:sp>
      <p:pic>
        <p:nvPicPr>
          <p:cNvPr id="8" name="Image 0" descr="preencoded.png">
            <a:extLst>
              <a:ext uri="{FF2B5EF4-FFF2-40B4-BE49-F238E27FC236}">
                <a16:creationId xmlns:a16="http://schemas.microsoft.com/office/drawing/2014/main" id="{BD3641C0-622D-39E3-4FFA-A62435B9D16E}"/>
              </a:ext>
            </a:extLst>
          </p:cNvPr>
          <p:cNvPicPr>
            <a:picLocks noChangeAspect="1"/>
          </p:cNvPicPr>
          <p:nvPr/>
        </p:nvPicPr>
        <p:blipFill>
          <a:blip r:embed="rId4"/>
          <a:stretch>
            <a:fillRect/>
          </a:stretch>
        </p:blipFill>
        <p:spPr>
          <a:xfrm>
            <a:off x="0" y="7252362"/>
            <a:ext cx="14630400" cy="1019651"/>
          </a:xfrm>
          <a:prstGeom prst="rect">
            <a:avLst/>
          </a:prstGeom>
        </p:spPr>
      </p:pic>
      <p:pic>
        <p:nvPicPr>
          <p:cNvPr id="10" name="Picture 9">
            <a:extLst>
              <a:ext uri="{FF2B5EF4-FFF2-40B4-BE49-F238E27FC236}">
                <a16:creationId xmlns:a16="http://schemas.microsoft.com/office/drawing/2014/main" id="{0896237E-12B6-7B68-AE25-0E690CE43159}"/>
              </a:ext>
            </a:extLst>
          </p:cNvPr>
          <p:cNvPicPr>
            <a:picLocks noChangeAspect="1"/>
          </p:cNvPicPr>
          <p:nvPr/>
        </p:nvPicPr>
        <p:blipFill>
          <a:blip r:embed="rId5"/>
          <a:stretch>
            <a:fillRect/>
          </a:stretch>
        </p:blipFill>
        <p:spPr>
          <a:xfrm>
            <a:off x="1520527" y="1117435"/>
            <a:ext cx="11589346" cy="6401129"/>
          </a:xfrm>
          <a:prstGeom prst="rect">
            <a:avLst/>
          </a:prstGeom>
        </p:spPr>
      </p:pic>
    </p:spTree>
    <p:extLst>
      <p:ext uri="{BB962C8B-B14F-4D97-AF65-F5344CB8AC3E}">
        <p14:creationId xmlns:p14="http://schemas.microsoft.com/office/powerpoint/2010/main" val="3701745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4689067" y="-2347"/>
            <a:ext cx="4443889"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Syne" pitchFamily="34" charset="0"/>
                <a:ea typeface="Syne" pitchFamily="34" charset="-122"/>
              </a:rPr>
              <a:t>AZURE PLATFORM</a:t>
            </a:r>
            <a:endParaRPr lang="en-US" sz="4374" dirty="0"/>
          </a:p>
        </p:txBody>
      </p:sp>
      <p:pic>
        <p:nvPicPr>
          <p:cNvPr id="8" name="Image 0" descr="preencoded.png">
            <a:extLst>
              <a:ext uri="{FF2B5EF4-FFF2-40B4-BE49-F238E27FC236}">
                <a16:creationId xmlns:a16="http://schemas.microsoft.com/office/drawing/2014/main" id="{BD3641C0-622D-39E3-4FFA-A62435B9D16E}"/>
              </a:ext>
            </a:extLst>
          </p:cNvPr>
          <p:cNvPicPr>
            <a:picLocks noChangeAspect="1"/>
          </p:cNvPicPr>
          <p:nvPr/>
        </p:nvPicPr>
        <p:blipFill>
          <a:blip r:embed="rId4"/>
          <a:stretch>
            <a:fillRect/>
          </a:stretch>
        </p:blipFill>
        <p:spPr>
          <a:xfrm>
            <a:off x="0" y="7252362"/>
            <a:ext cx="14630400" cy="1019651"/>
          </a:xfrm>
          <a:prstGeom prst="rect">
            <a:avLst/>
          </a:prstGeom>
        </p:spPr>
      </p:pic>
      <p:sp>
        <p:nvSpPr>
          <p:cNvPr id="9" name="TextBox 8">
            <a:extLst>
              <a:ext uri="{FF2B5EF4-FFF2-40B4-BE49-F238E27FC236}">
                <a16:creationId xmlns:a16="http://schemas.microsoft.com/office/drawing/2014/main" id="{CF9B88C9-35D9-46F5-16AC-C95553828661}"/>
              </a:ext>
            </a:extLst>
          </p:cNvPr>
          <p:cNvSpPr txBox="1"/>
          <p:nvPr/>
        </p:nvSpPr>
        <p:spPr>
          <a:xfrm>
            <a:off x="1013790" y="934278"/>
            <a:ext cx="12841358" cy="5909310"/>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Account</a:t>
            </a:r>
          </a:p>
          <a:p>
            <a:pPr algn="l"/>
            <a:r>
              <a:rPr lang="en-US" b="0" i="0" dirty="0">
                <a:solidFill>
                  <a:srgbClr val="E6E6E6"/>
                </a:solidFill>
                <a:effectLst/>
                <a:latin typeface="Segoe UI" panose="020B0502040204020203" pitchFamily="34" charset="0"/>
              </a:rPr>
              <a:t>An account that's used to access and manage an Azure subscription. It's often referred to as an Azure account although an account can be any of these: an existing work, school, or personal Microsoft account. </a:t>
            </a:r>
          </a:p>
          <a:p>
            <a:pPr marL="285750" indent="-285750" algn="l">
              <a:buFont typeface="Arial" panose="020B0604020202020204" pitchFamily="34" charset="0"/>
              <a:buChar char="•"/>
            </a:pPr>
            <a:r>
              <a:rPr lang="en-US" b="1" dirty="0">
                <a:solidFill>
                  <a:srgbClr val="E6E6E6"/>
                </a:solidFill>
                <a:latin typeface="Segoe UI" panose="020B0502040204020203" pitchFamily="34" charset="0"/>
              </a:rPr>
              <a:t>R</a:t>
            </a:r>
            <a:r>
              <a:rPr lang="en-US" b="1" i="0" dirty="0">
                <a:solidFill>
                  <a:srgbClr val="E6E6E6"/>
                </a:solidFill>
                <a:effectLst/>
                <a:latin typeface="Segoe UI" panose="020B0502040204020203" pitchFamily="34" charset="0"/>
              </a:rPr>
              <a:t>egion</a:t>
            </a:r>
          </a:p>
          <a:p>
            <a:pPr algn="l"/>
            <a:r>
              <a:rPr lang="en-US" b="0" i="0" dirty="0">
                <a:solidFill>
                  <a:srgbClr val="E6E6E6"/>
                </a:solidFill>
                <a:effectLst/>
                <a:latin typeface="Segoe UI" panose="020B0502040204020203" pitchFamily="34" charset="0"/>
              </a:rPr>
              <a:t>An area within a geo that does not cross national/regional borders and contains one or more datacenters. Pricing, regional services, and offer types are exposed at the region level.</a:t>
            </a:r>
          </a:p>
          <a:p>
            <a:pPr marL="285750" indent="-285750" algn="l">
              <a:buFont typeface="Arial" panose="020B0604020202020204" pitchFamily="34" charset="0"/>
              <a:buChar char="•"/>
            </a:pPr>
            <a:r>
              <a:rPr lang="en-US" b="1" dirty="0">
                <a:solidFill>
                  <a:srgbClr val="E6E6E6"/>
                </a:solidFill>
                <a:latin typeface="Segoe UI" panose="020B0502040204020203" pitchFamily="34" charset="0"/>
              </a:rPr>
              <a:t>R</a:t>
            </a:r>
            <a:r>
              <a:rPr lang="en-US" b="1" i="0" dirty="0">
                <a:solidFill>
                  <a:srgbClr val="E6E6E6"/>
                </a:solidFill>
                <a:effectLst/>
                <a:latin typeface="Segoe UI" panose="020B0502040204020203" pitchFamily="34" charset="0"/>
              </a:rPr>
              <a:t>esource group</a:t>
            </a:r>
          </a:p>
          <a:p>
            <a:pPr algn="l"/>
            <a:r>
              <a:rPr lang="en-US" b="0" i="0" dirty="0">
                <a:solidFill>
                  <a:srgbClr val="E6E6E6"/>
                </a:solidFill>
                <a:effectLst/>
                <a:latin typeface="Segoe UI" panose="020B0502040204020203" pitchFamily="34" charset="0"/>
              </a:rPr>
              <a:t>A container in Resource Manager that holds related resources for an application. The resource group can include all of the resources for an application, or only those resources that are logically grouped together. You can decide how you want to allocate resources to resource groups based on what makes the most sense for your organization.</a:t>
            </a:r>
          </a:p>
          <a:p>
            <a:pPr marL="285750" indent="-285750" algn="l">
              <a:buFont typeface="Arial" panose="020B0604020202020204" pitchFamily="34" charset="0"/>
              <a:buChar char="•"/>
            </a:pPr>
            <a:r>
              <a:rPr lang="en-US" b="1" dirty="0">
                <a:solidFill>
                  <a:srgbClr val="E6E6E6"/>
                </a:solidFill>
                <a:latin typeface="Segoe UI" panose="020B0502040204020203" pitchFamily="34" charset="0"/>
              </a:rPr>
              <a:t>S</a:t>
            </a:r>
            <a:r>
              <a:rPr lang="en-US" b="1" i="0" dirty="0">
                <a:solidFill>
                  <a:srgbClr val="E6E6E6"/>
                </a:solidFill>
                <a:effectLst/>
                <a:latin typeface="Segoe UI" panose="020B0502040204020203" pitchFamily="34" charset="0"/>
              </a:rPr>
              <a:t>torage account</a:t>
            </a:r>
          </a:p>
          <a:p>
            <a:pPr algn="l"/>
            <a:r>
              <a:rPr lang="en-US" b="0" i="0" dirty="0">
                <a:solidFill>
                  <a:srgbClr val="E6E6E6"/>
                </a:solidFill>
                <a:effectLst/>
                <a:latin typeface="Segoe UI" panose="020B0502040204020203" pitchFamily="34" charset="0"/>
              </a:rPr>
              <a:t>An account that gives you access to the Azure Blob, Queue, Table, and File services in Azure Storage. The storage account name defines the unique namespace for Azure Storage data objects.</a:t>
            </a:r>
          </a:p>
          <a:p>
            <a:pPr marL="285750" indent="-285750" algn="l">
              <a:buFont typeface="Arial" panose="020B0604020202020204" pitchFamily="34" charset="0"/>
              <a:buChar char="•"/>
            </a:pPr>
            <a:r>
              <a:rPr lang="en-US" b="1" dirty="0">
                <a:solidFill>
                  <a:srgbClr val="E6E6E6"/>
                </a:solidFill>
                <a:latin typeface="Segoe UI" panose="020B0502040204020203" pitchFamily="34" charset="0"/>
              </a:rPr>
              <a:t>V</a:t>
            </a:r>
            <a:r>
              <a:rPr lang="en-US" b="1" i="0" dirty="0">
                <a:solidFill>
                  <a:srgbClr val="E6E6E6"/>
                </a:solidFill>
                <a:effectLst/>
                <a:latin typeface="Segoe UI" panose="020B0502040204020203" pitchFamily="34" charset="0"/>
              </a:rPr>
              <a:t>irtual machine</a:t>
            </a:r>
          </a:p>
          <a:p>
            <a:pPr algn="l"/>
            <a:r>
              <a:rPr lang="en-US" b="0" i="0" dirty="0">
                <a:solidFill>
                  <a:srgbClr val="E6E6E6"/>
                </a:solidFill>
                <a:effectLst/>
                <a:latin typeface="Segoe UI" panose="020B0502040204020203" pitchFamily="34" charset="0"/>
              </a:rPr>
              <a:t>The software implementation of a physical computer that runs an operating system. Multiple virtual machines can run simultaneously on the same hardware. In Azure, virtual machines are available in a variety of sizes.</a:t>
            </a:r>
          </a:p>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Azure Data Lake </a:t>
            </a:r>
          </a:p>
          <a:p>
            <a:pPr algn="l"/>
            <a:r>
              <a:rPr lang="en-US" b="0" i="0" dirty="0">
                <a:solidFill>
                  <a:srgbClr val="E6E6E6"/>
                </a:solidFill>
                <a:effectLst/>
                <a:latin typeface="Segoe UI" panose="020B0502040204020203" pitchFamily="34" charset="0"/>
              </a:rPr>
              <a:t>Analytics is an on-demand analytics job service that simplifies big data. Instead of deploying, configuring, and tuning hardware, you write queries to transform your data and extract valuable insights. The analytics service can handle jobs of any scale instantly by setting the dial for how much power you need. You only pay for your job when it's running, making it cost-effective.</a:t>
            </a:r>
          </a:p>
        </p:txBody>
      </p:sp>
    </p:spTree>
    <p:extLst>
      <p:ext uri="{BB962C8B-B14F-4D97-AF65-F5344CB8AC3E}">
        <p14:creationId xmlns:p14="http://schemas.microsoft.com/office/powerpoint/2010/main" val="3020393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630554"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TYPES OF AZURE STORAGE</a:t>
            </a:r>
            <a:endParaRPr lang="en-US" sz="4374" b="1" dirty="0">
              <a:solidFill>
                <a:schemeClr val="bg1"/>
              </a:solidFill>
            </a:endParaRPr>
          </a:p>
        </p:txBody>
      </p:sp>
      <p:pic>
        <p:nvPicPr>
          <p:cNvPr id="8" name="Picture 7">
            <a:extLst>
              <a:ext uri="{FF2B5EF4-FFF2-40B4-BE49-F238E27FC236}">
                <a16:creationId xmlns:a16="http://schemas.microsoft.com/office/drawing/2014/main" id="{E2F82573-3B24-ED95-3540-25841FCC73C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564880" y="1427577"/>
            <a:ext cx="10131131" cy="5943600"/>
          </a:xfrm>
          <a:prstGeom prst="rect">
            <a:avLst/>
          </a:prstGeom>
        </p:spPr>
      </p:pic>
    </p:spTree>
    <p:extLst>
      <p:ext uri="{BB962C8B-B14F-4D97-AF65-F5344CB8AC3E}">
        <p14:creationId xmlns:p14="http://schemas.microsoft.com/office/powerpoint/2010/main" val="1950025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1176695"/>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The 4 Ps</a:t>
            </a:r>
            <a:endParaRPr lang="en-US" sz="4374" dirty="0"/>
          </a:p>
        </p:txBody>
      </p:sp>
      <p:sp>
        <p:nvSpPr>
          <p:cNvPr id="5" name="Shape 3"/>
          <p:cNvSpPr/>
          <p:nvPr/>
        </p:nvSpPr>
        <p:spPr>
          <a:xfrm>
            <a:off x="2348389" y="2315408"/>
            <a:ext cx="4855726" cy="2435304"/>
          </a:xfrm>
          <a:prstGeom prst="roundRect">
            <a:avLst>
              <a:gd name="adj" fmla="val 2737"/>
            </a:avLst>
          </a:prstGeom>
          <a:solidFill>
            <a:srgbClr val="171542"/>
          </a:solidFill>
          <a:ln/>
        </p:spPr>
      </p:sp>
      <p:sp>
        <p:nvSpPr>
          <p:cNvPr id="6" name="Text 4"/>
          <p:cNvSpPr/>
          <p:nvPr/>
        </p:nvSpPr>
        <p:spPr>
          <a:xfrm>
            <a:off x="2570559" y="2537579"/>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Practice</a:t>
            </a:r>
            <a:endParaRPr lang="en-US" sz="2187" dirty="0"/>
          </a:p>
        </p:txBody>
      </p:sp>
      <p:sp>
        <p:nvSpPr>
          <p:cNvPr id="7" name="Text 5"/>
          <p:cNvSpPr/>
          <p:nvPr/>
        </p:nvSpPr>
        <p:spPr>
          <a:xfrm>
            <a:off x="2570559" y="3106936"/>
            <a:ext cx="4411385"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Success comes with hard work and a willingness to fail before achieving success. Don't expect immediate results without putting in effort.</a:t>
            </a:r>
            <a:endParaRPr lang="en-US" sz="1750" dirty="0"/>
          </a:p>
        </p:txBody>
      </p:sp>
      <p:sp>
        <p:nvSpPr>
          <p:cNvPr id="8" name="Shape 6"/>
          <p:cNvSpPr/>
          <p:nvPr/>
        </p:nvSpPr>
        <p:spPr>
          <a:xfrm>
            <a:off x="7426285" y="2315408"/>
            <a:ext cx="4855726" cy="2435304"/>
          </a:xfrm>
          <a:prstGeom prst="roundRect">
            <a:avLst>
              <a:gd name="adj" fmla="val 2737"/>
            </a:avLst>
          </a:prstGeom>
          <a:solidFill>
            <a:srgbClr val="171542"/>
          </a:solidFill>
          <a:ln/>
        </p:spPr>
      </p:sp>
      <p:sp>
        <p:nvSpPr>
          <p:cNvPr id="9" name="Text 7"/>
          <p:cNvSpPr/>
          <p:nvPr/>
        </p:nvSpPr>
        <p:spPr>
          <a:xfrm>
            <a:off x="7648456" y="2537579"/>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Praise</a:t>
            </a:r>
            <a:endParaRPr lang="en-US" sz="2187" dirty="0"/>
          </a:p>
        </p:txBody>
      </p:sp>
      <p:sp>
        <p:nvSpPr>
          <p:cNvPr id="10" name="Text 8"/>
          <p:cNvSpPr/>
          <p:nvPr/>
        </p:nvSpPr>
        <p:spPr>
          <a:xfrm>
            <a:off x="7648456" y="3106936"/>
            <a:ext cx="4411385"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Take constructive criticism and use it as an opportunity to improve. Always raise the bar for yourself and your work.</a:t>
            </a:r>
            <a:endParaRPr lang="en-US" sz="1750" dirty="0"/>
          </a:p>
        </p:txBody>
      </p:sp>
      <p:sp>
        <p:nvSpPr>
          <p:cNvPr id="11" name="Shape 9"/>
          <p:cNvSpPr/>
          <p:nvPr/>
        </p:nvSpPr>
        <p:spPr>
          <a:xfrm>
            <a:off x="2348389" y="4972883"/>
            <a:ext cx="4855726" cy="2079903"/>
          </a:xfrm>
          <a:prstGeom prst="roundRect">
            <a:avLst>
              <a:gd name="adj" fmla="val 3205"/>
            </a:avLst>
          </a:prstGeom>
          <a:solidFill>
            <a:srgbClr val="171542"/>
          </a:solidFill>
          <a:ln/>
        </p:spPr>
      </p:sp>
      <p:sp>
        <p:nvSpPr>
          <p:cNvPr id="12" name="Text 10"/>
          <p:cNvSpPr/>
          <p:nvPr/>
        </p:nvSpPr>
        <p:spPr>
          <a:xfrm>
            <a:off x="2570559" y="5195054"/>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Persistence</a:t>
            </a:r>
            <a:endParaRPr lang="en-US" sz="2187" dirty="0"/>
          </a:p>
        </p:txBody>
      </p:sp>
      <p:sp>
        <p:nvSpPr>
          <p:cNvPr id="13" name="Text 11"/>
          <p:cNvSpPr/>
          <p:nvPr/>
        </p:nvSpPr>
        <p:spPr>
          <a:xfrm>
            <a:off x="2570559" y="5764411"/>
            <a:ext cx="4411385"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Believe in yourself and be passionate. Don't give up easily, say to yourself "I can, I will, I must."</a:t>
            </a:r>
            <a:endParaRPr lang="en-US" sz="1750" dirty="0"/>
          </a:p>
        </p:txBody>
      </p:sp>
      <p:sp>
        <p:nvSpPr>
          <p:cNvPr id="14" name="Shape 12"/>
          <p:cNvSpPr/>
          <p:nvPr/>
        </p:nvSpPr>
        <p:spPr>
          <a:xfrm>
            <a:off x="7426285" y="4972883"/>
            <a:ext cx="4855726" cy="2079903"/>
          </a:xfrm>
          <a:prstGeom prst="roundRect">
            <a:avLst>
              <a:gd name="adj" fmla="val 3205"/>
            </a:avLst>
          </a:prstGeom>
          <a:solidFill>
            <a:srgbClr val="171542"/>
          </a:solidFill>
          <a:ln/>
        </p:spPr>
      </p:sp>
      <p:sp>
        <p:nvSpPr>
          <p:cNvPr id="15" name="Text 13"/>
          <p:cNvSpPr/>
          <p:nvPr/>
        </p:nvSpPr>
        <p:spPr>
          <a:xfrm>
            <a:off x="7648456" y="5195054"/>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Patience</a:t>
            </a:r>
            <a:endParaRPr lang="en-US" sz="2187" dirty="0"/>
          </a:p>
        </p:txBody>
      </p:sp>
      <p:sp>
        <p:nvSpPr>
          <p:cNvPr id="16" name="Text 14"/>
          <p:cNvSpPr/>
          <p:nvPr/>
        </p:nvSpPr>
        <p:spPr>
          <a:xfrm>
            <a:off x="7648456" y="5764411"/>
            <a:ext cx="4411385"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Don't look for shortcuts and don't hesitate to ask for help when needed. Stay patient and calm.</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4511267" y="81082"/>
            <a:ext cx="4443889" cy="694373"/>
          </a:xfrm>
          <a:prstGeom prst="rect">
            <a:avLst/>
          </a:prstGeom>
          <a:noFill/>
          <a:ln/>
        </p:spPr>
        <p:txBody>
          <a:bodyPr wrap="none" rtlCol="0" anchor="t"/>
          <a:lstStyle/>
          <a:p>
            <a:pPr marL="0" indent="0" algn="ctr">
              <a:lnSpc>
                <a:spcPts val="5468"/>
              </a:lnSpc>
              <a:buNone/>
            </a:pPr>
            <a:endParaRPr lang="en-US" sz="4374" dirty="0"/>
          </a:p>
        </p:txBody>
      </p:sp>
      <p:pic>
        <p:nvPicPr>
          <p:cNvPr id="7" name="Image 0" descr="preencoded.png">
            <a:extLst>
              <a:ext uri="{FF2B5EF4-FFF2-40B4-BE49-F238E27FC236}">
                <a16:creationId xmlns:a16="http://schemas.microsoft.com/office/drawing/2014/main" id="{F294DF41-9E5F-2412-8E5E-1516A7E4151B}"/>
              </a:ext>
            </a:extLst>
          </p:cNvPr>
          <p:cNvPicPr>
            <a:picLocks noChangeAspect="1"/>
          </p:cNvPicPr>
          <p:nvPr/>
        </p:nvPicPr>
        <p:blipFill>
          <a:blip r:embed="rId4"/>
          <a:stretch>
            <a:fillRect/>
          </a:stretch>
        </p:blipFill>
        <p:spPr>
          <a:xfrm>
            <a:off x="0" y="7158960"/>
            <a:ext cx="14630400" cy="1019651"/>
          </a:xfrm>
          <a:prstGeom prst="rect">
            <a:avLst/>
          </a:prstGeom>
        </p:spPr>
      </p:pic>
      <p:pic>
        <p:nvPicPr>
          <p:cNvPr id="11" name="Image 0" descr="preencoded.png">
            <a:extLst>
              <a:ext uri="{FF2B5EF4-FFF2-40B4-BE49-F238E27FC236}">
                <a16:creationId xmlns:a16="http://schemas.microsoft.com/office/drawing/2014/main" id="{3CE1B18D-F6CE-54F9-0B94-51854B26A06F}"/>
              </a:ext>
            </a:extLst>
          </p:cNvPr>
          <p:cNvPicPr>
            <a:picLocks noChangeAspect="1"/>
          </p:cNvPicPr>
          <p:nvPr/>
        </p:nvPicPr>
        <p:blipFill>
          <a:blip r:embed="rId4"/>
          <a:stretch>
            <a:fillRect/>
          </a:stretch>
        </p:blipFill>
        <p:spPr>
          <a:xfrm>
            <a:off x="0" y="50989"/>
            <a:ext cx="14630400" cy="1019651"/>
          </a:xfrm>
          <a:prstGeom prst="rect">
            <a:avLst/>
          </a:prstGeom>
        </p:spPr>
      </p:pic>
      <p:pic>
        <p:nvPicPr>
          <p:cNvPr id="8" name="Picture 2">
            <a:extLst>
              <a:ext uri="{FF2B5EF4-FFF2-40B4-BE49-F238E27FC236}">
                <a16:creationId xmlns:a16="http://schemas.microsoft.com/office/drawing/2014/main" id="{EE6E7DAD-56C0-30C6-4B84-70184926A46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3" y="0"/>
            <a:ext cx="14584362"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245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4511267" y="81082"/>
            <a:ext cx="4443889" cy="694373"/>
          </a:xfrm>
          <a:prstGeom prst="rect">
            <a:avLst/>
          </a:prstGeom>
          <a:noFill/>
          <a:ln/>
        </p:spPr>
        <p:txBody>
          <a:bodyPr wrap="none" rtlCol="0" anchor="t"/>
          <a:lstStyle/>
          <a:p>
            <a:pPr marL="0" indent="0" algn="ctr">
              <a:lnSpc>
                <a:spcPts val="5468"/>
              </a:lnSpc>
              <a:buNone/>
            </a:pPr>
            <a:endParaRPr lang="en-US" sz="4374" dirty="0"/>
          </a:p>
        </p:txBody>
      </p:sp>
      <p:pic>
        <p:nvPicPr>
          <p:cNvPr id="7" name="Image 0" descr="preencoded.png">
            <a:extLst>
              <a:ext uri="{FF2B5EF4-FFF2-40B4-BE49-F238E27FC236}">
                <a16:creationId xmlns:a16="http://schemas.microsoft.com/office/drawing/2014/main" id="{F294DF41-9E5F-2412-8E5E-1516A7E4151B}"/>
              </a:ext>
            </a:extLst>
          </p:cNvPr>
          <p:cNvPicPr>
            <a:picLocks noChangeAspect="1"/>
          </p:cNvPicPr>
          <p:nvPr/>
        </p:nvPicPr>
        <p:blipFill>
          <a:blip r:embed="rId4"/>
          <a:stretch>
            <a:fillRect/>
          </a:stretch>
        </p:blipFill>
        <p:spPr>
          <a:xfrm>
            <a:off x="0" y="7158960"/>
            <a:ext cx="14630400" cy="1019651"/>
          </a:xfrm>
          <a:prstGeom prst="rect">
            <a:avLst/>
          </a:prstGeom>
        </p:spPr>
      </p:pic>
      <p:pic>
        <p:nvPicPr>
          <p:cNvPr id="11" name="Image 0" descr="preencoded.png">
            <a:extLst>
              <a:ext uri="{FF2B5EF4-FFF2-40B4-BE49-F238E27FC236}">
                <a16:creationId xmlns:a16="http://schemas.microsoft.com/office/drawing/2014/main" id="{3CE1B18D-F6CE-54F9-0B94-51854B26A06F}"/>
              </a:ext>
            </a:extLst>
          </p:cNvPr>
          <p:cNvPicPr>
            <a:picLocks noChangeAspect="1"/>
          </p:cNvPicPr>
          <p:nvPr/>
        </p:nvPicPr>
        <p:blipFill>
          <a:blip r:embed="rId4"/>
          <a:stretch>
            <a:fillRect/>
          </a:stretch>
        </p:blipFill>
        <p:spPr>
          <a:xfrm>
            <a:off x="0" y="31110"/>
            <a:ext cx="14630400" cy="1019651"/>
          </a:xfrm>
          <a:prstGeom prst="rect">
            <a:avLst/>
          </a:prstGeom>
        </p:spPr>
      </p:pic>
      <p:pic>
        <p:nvPicPr>
          <p:cNvPr id="8" name="Image 0" descr="preencoded.png">
            <a:extLst>
              <a:ext uri="{FF2B5EF4-FFF2-40B4-BE49-F238E27FC236}">
                <a16:creationId xmlns:a16="http://schemas.microsoft.com/office/drawing/2014/main" id="{BD4FE2ED-EB74-4BC1-C396-0C941FCCABA9}"/>
              </a:ext>
            </a:extLst>
          </p:cNvPr>
          <p:cNvPicPr>
            <a:picLocks noChangeAspect="1"/>
          </p:cNvPicPr>
          <p:nvPr/>
        </p:nvPicPr>
        <p:blipFill>
          <a:blip r:embed="rId4"/>
          <a:stretch>
            <a:fillRect/>
          </a:stretch>
        </p:blipFill>
        <p:spPr>
          <a:xfrm>
            <a:off x="0" y="7188777"/>
            <a:ext cx="14630400" cy="1019651"/>
          </a:xfrm>
          <a:prstGeom prst="rect">
            <a:avLst/>
          </a:prstGeom>
        </p:spPr>
      </p:pic>
      <p:pic>
        <p:nvPicPr>
          <p:cNvPr id="9" name="Picture 4">
            <a:extLst>
              <a:ext uri="{FF2B5EF4-FFF2-40B4-BE49-F238E27FC236}">
                <a16:creationId xmlns:a16="http://schemas.microsoft.com/office/drawing/2014/main" id="{81C2AEF9-F1C4-FBCE-0AE0-C1FD9FB7D66C}"/>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9616" y="2191082"/>
            <a:ext cx="4646338" cy="27685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F9276EB-04DF-B06B-7DA5-036434075D1A}"/>
              </a:ext>
            </a:extLst>
          </p:cNvPr>
          <p:cNvSpPr txBox="1"/>
          <p:nvPr/>
        </p:nvSpPr>
        <p:spPr>
          <a:xfrm>
            <a:off x="124445" y="665922"/>
            <a:ext cx="9258093" cy="7294305"/>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Pipeline</a:t>
            </a:r>
          </a:p>
          <a:p>
            <a:pPr algn="l"/>
            <a:r>
              <a:rPr lang="en-US" b="0" i="0" dirty="0">
                <a:solidFill>
                  <a:srgbClr val="E6E6E6"/>
                </a:solidFill>
                <a:effectLst/>
                <a:latin typeface="Segoe UI" panose="020B0502040204020203" pitchFamily="34" charset="0"/>
              </a:rPr>
              <a:t>A data factory might have one or more pipelines. A pipeline is a logical grouping of activities that performs a unit of work. Together, the activities in a pipeline perform a task. For example, a pipeline can contain a group of activities that ingests data from an Azure blob, and then runs a Hive query on an HDInsight cluster to partition the data.</a:t>
            </a:r>
          </a:p>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Mapping data flows</a:t>
            </a:r>
          </a:p>
          <a:p>
            <a:pPr algn="l"/>
            <a:r>
              <a:rPr lang="en-US" b="0" i="0" dirty="0">
                <a:solidFill>
                  <a:srgbClr val="E6E6E6"/>
                </a:solidFill>
                <a:effectLst/>
                <a:latin typeface="Segoe UI" panose="020B0502040204020203" pitchFamily="34" charset="0"/>
              </a:rPr>
              <a:t>Create and manage graphs of data transformation logic that you can use to transform any-sized data. You can build-up a reusable library of data transformation routines and execute those processes in a scaled-out manner from your ADF pipelines. Data Factory will execute your logic on a Spark cluster that spins-up and spins-down when you need it. You won't ever have to manage or maintain clusters.</a:t>
            </a:r>
          </a:p>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Activity</a:t>
            </a:r>
          </a:p>
          <a:p>
            <a:pPr algn="l"/>
            <a:r>
              <a:rPr lang="en-US" b="0" i="0" dirty="0">
                <a:solidFill>
                  <a:srgbClr val="E6E6E6"/>
                </a:solidFill>
                <a:effectLst/>
                <a:latin typeface="Segoe UI" panose="020B0502040204020203" pitchFamily="34" charset="0"/>
              </a:rPr>
              <a:t>Activities represent a processing step in a pipeline. For example, you might use a copy activity to copy data from one data store to another data store. Similarly, you might use a Hive activity, which runs a Hive query on an Azure HDInsight cluster, to transform or analyze your data. Data Factory supports three types of activities: data movement activities, data transformation activities, and control activities.</a:t>
            </a:r>
          </a:p>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Datasets</a:t>
            </a:r>
          </a:p>
          <a:p>
            <a:pPr algn="l"/>
            <a:r>
              <a:rPr lang="en-US" b="0" i="0" dirty="0">
                <a:solidFill>
                  <a:srgbClr val="E6E6E6"/>
                </a:solidFill>
                <a:effectLst/>
                <a:latin typeface="Segoe UI" panose="020B0502040204020203" pitchFamily="34" charset="0"/>
              </a:rPr>
              <a:t>Datasets represent data structures within the data stores, which simply point to or reference the data you want to use in your activities as inputs or outputs.</a:t>
            </a:r>
          </a:p>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Linked services</a:t>
            </a:r>
          </a:p>
          <a:p>
            <a:pPr algn="l"/>
            <a:r>
              <a:rPr lang="en-US" b="0" i="0" dirty="0">
                <a:solidFill>
                  <a:srgbClr val="E6E6E6"/>
                </a:solidFill>
                <a:effectLst/>
                <a:latin typeface="Segoe UI" panose="020B0502040204020203" pitchFamily="34" charset="0"/>
              </a:rPr>
              <a:t>Linked services are much like connection strings, which define the connection information that's needed for Data Factory to connect to external resources. Think of it this way: a linked service defines the connection to the data source, and a dataset represents the structure of the data</a:t>
            </a:r>
          </a:p>
          <a:p>
            <a:endParaRPr lang="en-US" dirty="0"/>
          </a:p>
        </p:txBody>
      </p:sp>
    </p:spTree>
    <p:extLst>
      <p:ext uri="{BB962C8B-B14F-4D97-AF65-F5344CB8AC3E}">
        <p14:creationId xmlns:p14="http://schemas.microsoft.com/office/powerpoint/2010/main" val="3669514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pic>
        <p:nvPicPr>
          <p:cNvPr id="8" name="Image 0" descr="preencoded.png">
            <a:extLst>
              <a:ext uri="{FF2B5EF4-FFF2-40B4-BE49-F238E27FC236}">
                <a16:creationId xmlns:a16="http://schemas.microsoft.com/office/drawing/2014/main" id="{BD3641C0-622D-39E3-4FFA-A62435B9D16E}"/>
              </a:ext>
            </a:extLst>
          </p:cNvPr>
          <p:cNvPicPr>
            <a:picLocks noChangeAspect="1"/>
          </p:cNvPicPr>
          <p:nvPr/>
        </p:nvPicPr>
        <p:blipFill>
          <a:blip r:embed="rId4"/>
          <a:stretch>
            <a:fillRect/>
          </a:stretch>
        </p:blipFill>
        <p:spPr>
          <a:xfrm>
            <a:off x="0" y="7252362"/>
            <a:ext cx="14630400" cy="1019651"/>
          </a:xfrm>
          <a:prstGeom prst="rect">
            <a:avLst/>
          </a:prstGeom>
        </p:spPr>
      </p:pic>
      <p:sp>
        <p:nvSpPr>
          <p:cNvPr id="9" name="TextBox 8">
            <a:extLst>
              <a:ext uri="{FF2B5EF4-FFF2-40B4-BE49-F238E27FC236}">
                <a16:creationId xmlns:a16="http://schemas.microsoft.com/office/drawing/2014/main" id="{CF9B88C9-35D9-46F5-16AC-C95553828661}"/>
              </a:ext>
            </a:extLst>
          </p:cNvPr>
          <p:cNvSpPr txBox="1"/>
          <p:nvPr/>
        </p:nvSpPr>
        <p:spPr>
          <a:xfrm>
            <a:off x="337930" y="854765"/>
            <a:ext cx="13626548" cy="5909310"/>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Triggers</a:t>
            </a:r>
          </a:p>
          <a:p>
            <a:pPr algn="l"/>
            <a:r>
              <a:rPr lang="en-US" b="0" i="0" dirty="0">
                <a:solidFill>
                  <a:srgbClr val="E6E6E6"/>
                </a:solidFill>
                <a:effectLst/>
                <a:latin typeface="Segoe UI" panose="020B0502040204020203" pitchFamily="34" charset="0"/>
              </a:rPr>
              <a:t>Triggers represent the unit of processing that determines when a pipeline execution needs to be kicked off. There are different types of triggers for different types of events.</a:t>
            </a:r>
          </a:p>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Pipeline runs</a:t>
            </a:r>
          </a:p>
          <a:p>
            <a:pPr algn="l"/>
            <a:r>
              <a:rPr lang="en-US" b="0" i="0" dirty="0">
                <a:solidFill>
                  <a:srgbClr val="E6E6E6"/>
                </a:solidFill>
                <a:effectLst/>
                <a:latin typeface="Segoe UI" panose="020B0502040204020203" pitchFamily="34" charset="0"/>
              </a:rPr>
              <a:t>A pipeline run is an instance of the pipeline execution. Pipeline runs are typically instantiated by passing the arguments to the parameters that are defined in pipelines. The arguments can be passed manually or within the trigger definition.</a:t>
            </a:r>
          </a:p>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Parameters</a:t>
            </a:r>
          </a:p>
          <a:p>
            <a:pPr algn="l"/>
            <a:r>
              <a:rPr lang="en-US" b="0" i="0" dirty="0">
                <a:solidFill>
                  <a:srgbClr val="E6E6E6"/>
                </a:solidFill>
                <a:effectLst/>
                <a:latin typeface="Segoe UI" panose="020B0502040204020203" pitchFamily="34" charset="0"/>
              </a:rPr>
              <a:t>Parameters are key-value pairs of read-only configuration.  Parameters are defined in the pipeline. The arguments for the defined parameters are passed during execution from the run context that was created by a trigger or a pipeline that was executed manually. Activities within the pipeline consume the parameter values.</a:t>
            </a:r>
          </a:p>
          <a:p>
            <a:pPr algn="l"/>
            <a:r>
              <a:rPr lang="en-US" b="0" i="0" dirty="0">
                <a:solidFill>
                  <a:srgbClr val="E6E6E6"/>
                </a:solidFill>
                <a:effectLst/>
                <a:latin typeface="Segoe UI" panose="020B0502040204020203" pitchFamily="34" charset="0"/>
              </a:rPr>
              <a:t>A dataset is a strongly typed parameter and a reusable/referenceable entity. An activity can reference datasets and can consume the properties that are defined in the dataset definition.</a:t>
            </a:r>
          </a:p>
          <a:p>
            <a:pPr algn="l"/>
            <a:r>
              <a:rPr lang="en-US" b="0" i="0" dirty="0">
                <a:solidFill>
                  <a:srgbClr val="E6E6E6"/>
                </a:solidFill>
                <a:effectLst/>
                <a:latin typeface="Segoe UI" panose="020B0502040204020203" pitchFamily="34" charset="0"/>
              </a:rPr>
              <a:t>A linked service is also a strongly typed parameter that contains the connection information to either a data store or a compute environment. It is also a reusable/referenceable entity.</a:t>
            </a:r>
          </a:p>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Control flow</a:t>
            </a:r>
          </a:p>
          <a:p>
            <a:pPr algn="l"/>
            <a:r>
              <a:rPr lang="en-US" b="0" i="0" dirty="0">
                <a:solidFill>
                  <a:srgbClr val="E6E6E6"/>
                </a:solidFill>
                <a:effectLst/>
                <a:latin typeface="Segoe UI" panose="020B0502040204020203" pitchFamily="34" charset="0"/>
              </a:rPr>
              <a:t>Control flow is an orchestration of pipeline activities that includes chaining activities in a sequence, branching, defining parameters at the pipeline level, and passing arguments while invoking the pipeline on-demand or from a trigger. It also includes custom-state passing and looping containers, that is, For-each iterators.</a:t>
            </a:r>
          </a:p>
          <a:p>
            <a:pPr marL="285750" indent="-285750" algn="l">
              <a:buFont typeface="Arial" panose="020B0604020202020204" pitchFamily="34" charset="0"/>
              <a:buChar char="•"/>
            </a:pPr>
            <a:r>
              <a:rPr lang="en-US" b="1" i="0" dirty="0">
                <a:solidFill>
                  <a:srgbClr val="E6E6E6"/>
                </a:solidFill>
                <a:effectLst/>
                <a:latin typeface="Segoe UI" panose="020B0502040204020203" pitchFamily="34" charset="0"/>
              </a:rPr>
              <a:t>Variables</a:t>
            </a:r>
          </a:p>
          <a:p>
            <a:pPr algn="l"/>
            <a:r>
              <a:rPr lang="en-US" b="0" i="0" dirty="0">
                <a:solidFill>
                  <a:srgbClr val="E6E6E6"/>
                </a:solidFill>
                <a:effectLst/>
                <a:latin typeface="Segoe UI" panose="020B0502040204020203" pitchFamily="34" charset="0"/>
              </a:rPr>
              <a:t>Variables can be used inside of pipelines to store temporary values and can also be used in conjunction with parameters to enable passing values between pipelines, data flows, and other activities.</a:t>
            </a:r>
          </a:p>
        </p:txBody>
      </p:sp>
    </p:spTree>
    <p:extLst>
      <p:ext uri="{BB962C8B-B14F-4D97-AF65-F5344CB8AC3E}">
        <p14:creationId xmlns:p14="http://schemas.microsoft.com/office/powerpoint/2010/main" val="4012451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630554"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CREATING ALERTS</a:t>
            </a:r>
            <a:endParaRPr lang="en-US" sz="4374" b="1" dirty="0">
              <a:solidFill>
                <a:schemeClr val="bg1"/>
              </a:solidFill>
            </a:endParaRPr>
          </a:p>
        </p:txBody>
      </p:sp>
      <p:pic>
        <p:nvPicPr>
          <p:cNvPr id="6" name="Picture 5">
            <a:extLst>
              <a:ext uri="{FF2B5EF4-FFF2-40B4-BE49-F238E27FC236}">
                <a16:creationId xmlns:a16="http://schemas.microsoft.com/office/drawing/2014/main" id="{5E8A49E1-4D79-0EA5-E383-38289DF6CD18}"/>
              </a:ext>
            </a:extLst>
          </p:cNvPr>
          <p:cNvPicPr>
            <a:picLocks noChangeAspect="1"/>
          </p:cNvPicPr>
          <p:nvPr/>
        </p:nvPicPr>
        <p:blipFill rotWithShape="1">
          <a:blip r:embed="rId5"/>
          <a:srcRect l="29712" t="26359" r="6151"/>
          <a:stretch/>
        </p:blipFill>
        <p:spPr>
          <a:xfrm>
            <a:off x="2404152" y="1406452"/>
            <a:ext cx="8661116" cy="5867745"/>
          </a:xfrm>
          <a:prstGeom prst="rect">
            <a:avLst/>
          </a:prstGeom>
        </p:spPr>
      </p:pic>
    </p:spTree>
    <p:extLst>
      <p:ext uri="{BB962C8B-B14F-4D97-AF65-F5344CB8AC3E}">
        <p14:creationId xmlns:p14="http://schemas.microsoft.com/office/powerpoint/2010/main" val="2417165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630554"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AZURE DATA FACTORY</a:t>
            </a:r>
            <a:endParaRPr lang="en-US" sz="4374" b="1" dirty="0">
              <a:solidFill>
                <a:schemeClr val="bg1"/>
              </a:solidFill>
            </a:endParaRPr>
          </a:p>
        </p:txBody>
      </p:sp>
      <p:pic>
        <p:nvPicPr>
          <p:cNvPr id="7" name="Picture 6">
            <a:extLst>
              <a:ext uri="{FF2B5EF4-FFF2-40B4-BE49-F238E27FC236}">
                <a16:creationId xmlns:a16="http://schemas.microsoft.com/office/drawing/2014/main" id="{7AF9FB50-1240-916B-DFBB-94DAEE801FFA}"/>
              </a:ext>
            </a:extLst>
          </p:cNvPr>
          <p:cNvPicPr>
            <a:picLocks noChangeAspect="1"/>
          </p:cNvPicPr>
          <p:nvPr/>
        </p:nvPicPr>
        <p:blipFill rotWithShape="1">
          <a:blip r:embed="rId5"/>
          <a:srcRect l="778" t="24586" r="6308" b="7583"/>
          <a:stretch/>
        </p:blipFill>
        <p:spPr>
          <a:xfrm>
            <a:off x="1920257" y="2085653"/>
            <a:ext cx="11056003" cy="5044611"/>
          </a:xfrm>
          <a:prstGeom prst="rect">
            <a:avLst/>
          </a:prstGeom>
        </p:spPr>
      </p:pic>
    </p:spTree>
    <p:extLst>
      <p:ext uri="{BB962C8B-B14F-4D97-AF65-F5344CB8AC3E}">
        <p14:creationId xmlns:p14="http://schemas.microsoft.com/office/powerpoint/2010/main" val="965805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630554"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CREATING DATA PIPELINE</a:t>
            </a:r>
            <a:endParaRPr lang="en-US" sz="4374" b="1" dirty="0">
              <a:solidFill>
                <a:schemeClr val="bg1"/>
              </a:solidFill>
            </a:endParaRPr>
          </a:p>
        </p:txBody>
      </p:sp>
      <p:pic>
        <p:nvPicPr>
          <p:cNvPr id="7" name="Picture 6">
            <a:extLst>
              <a:ext uri="{FF2B5EF4-FFF2-40B4-BE49-F238E27FC236}">
                <a16:creationId xmlns:a16="http://schemas.microsoft.com/office/drawing/2014/main" id="{2ED44775-39A8-A00F-AB82-CD785DDCA03F}"/>
              </a:ext>
            </a:extLst>
          </p:cNvPr>
          <p:cNvPicPr>
            <a:picLocks noChangeAspect="1"/>
          </p:cNvPicPr>
          <p:nvPr/>
        </p:nvPicPr>
        <p:blipFill rotWithShape="1">
          <a:blip r:embed="rId5"/>
          <a:srcRect l="3151" t="22577" r="4152" b="7025"/>
          <a:stretch/>
        </p:blipFill>
        <p:spPr>
          <a:xfrm>
            <a:off x="1448657" y="1243173"/>
            <a:ext cx="12479635" cy="5979561"/>
          </a:xfrm>
          <a:prstGeom prst="rect">
            <a:avLst/>
          </a:prstGeom>
        </p:spPr>
      </p:pic>
    </p:spTree>
    <p:extLst>
      <p:ext uri="{BB962C8B-B14F-4D97-AF65-F5344CB8AC3E}">
        <p14:creationId xmlns:p14="http://schemas.microsoft.com/office/powerpoint/2010/main" val="2908847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0"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2952460" y="140226"/>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CREATING VIRTUAL MACHINES</a:t>
            </a:r>
            <a:endParaRPr lang="en-US" sz="4374" b="1" dirty="0">
              <a:solidFill>
                <a:schemeClr val="bg1"/>
              </a:solidFill>
            </a:endParaRPr>
          </a:p>
        </p:txBody>
      </p:sp>
      <p:pic>
        <p:nvPicPr>
          <p:cNvPr id="7" name="Picture 6">
            <a:extLst>
              <a:ext uri="{FF2B5EF4-FFF2-40B4-BE49-F238E27FC236}">
                <a16:creationId xmlns:a16="http://schemas.microsoft.com/office/drawing/2014/main" id="{A5296ED7-E5DB-A29C-1428-881EF16EF447}"/>
              </a:ext>
            </a:extLst>
          </p:cNvPr>
          <p:cNvPicPr>
            <a:picLocks noChangeAspect="1"/>
          </p:cNvPicPr>
          <p:nvPr/>
        </p:nvPicPr>
        <p:blipFill rotWithShape="1">
          <a:blip r:embed="rId5"/>
          <a:srcRect t="25112" r="5428" b="5710"/>
          <a:stretch/>
        </p:blipFill>
        <p:spPr>
          <a:xfrm>
            <a:off x="2034282" y="1869897"/>
            <a:ext cx="10767318" cy="4918493"/>
          </a:xfrm>
          <a:prstGeom prst="rect">
            <a:avLst/>
          </a:prstGeom>
        </p:spPr>
      </p:pic>
    </p:spTree>
    <p:extLst>
      <p:ext uri="{BB962C8B-B14F-4D97-AF65-F5344CB8AC3E}">
        <p14:creationId xmlns:p14="http://schemas.microsoft.com/office/powerpoint/2010/main" val="4199211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630554"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CONFIGURING GITHUB</a:t>
            </a:r>
            <a:endParaRPr lang="en-US" sz="4374" b="1" dirty="0">
              <a:solidFill>
                <a:schemeClr val="bg1"/>
              </a:solidFill>
            </a:endParaRPr>
          </a:p>
        </p:txBody>
      </p:sp>
      <p:pic>
        <p:nvPicPr>
          <p:cNvPr id="8" name="Picture 7">
            <a:extLst>
              <a:ext uri="{FF2B5EF4-FFF2-40B4-BE49-F238E27FC236}">
                <a16:creationId xmlns:a16="http://schemas.microsoft.com/office/drawing/2014/main" id="{54323F9C-80B9-7137-8415-FA400CC808CA}"/>
              </a:ext>
            </a:extLst>
          </p:cNvPr>
          <p:cNvPicPr>
            <a:picLocks noChangeAspect="1"/>
          </p:cNvPicPr>
          <p:nvPr/>
        </p:nvPicPr>
        <p:blipFill rotWithShape="1">
          <a:blip r:embed="rId5"/>
          <a:srcRect r="4165" b="6783"/>
          <a:stretch/>
        </p:blipFill>
        <p:spPr>
          <a:xfrm>
            <a:off x="1469205" y="1019651"/>
            <a:ext cx="11404314" cy="6326371"/>
          </a:xfrm>
          <a:prstGeom prst="rect">
            <a:avLst/>
          </a:prstGeom>
        </p:spPr>
      </p:pic>
    </p:spTree>
    <p:extLst>
      <p:ext uri="{BB962C8B-B14F-4D97-AF65-F5344CB8AC3E}">
        <p14:creationId xmlns:p14="http://schemas.microsoft.com/office/powerpoint/2010/main" val="1771899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630554"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CONFIGURING GITHUB</a:t>
            </a:r>
            <a:endParaRPr lang="en-US" sz="4374" b="1" dirty="0">
              <a:solidFill>
                <a:schemeClr val="bg1"/>
              </a:solidFill>
            </a:endParaRPr>
          </a:p>
        </p:txBody>
      </p:sp>
      <p:pic>
        <p:nvPicPr>
          <p:cNvPr id="7" name="Picture 6">
            <a:extLst>
              <a:ext uri="{FF2B5EF4-FFF2-40B4-BE49-F238E27FC236}">
                <a16:creationId xmlns:a16="http://schemas.microsoft.com/office/drawing/2014/main" id="{EA4E13A8-505E-EBBB-5EFE-9D6E6ADE1E3B}"/>
              </a:ext>
            </a:extLst>
          </p:cNvPr>
          <p:cNvPicPr>
            <a:picLocks noChangeAspect="1"/>
          </p:cNvPicPr>
          <p:nvPr/>
        </p:nvPicPr>
        <p:blipFill>
          <a:blip r:embed="rId5"/>
          <a:stretch>
            <a:fillRect/>
          </a:stretch>
        </p:blipFill>
        <p:spPr>
          <a:xfrm>
            <a:off x="1351052" y="1019651"/>
            <a:ext cx="11928296" cy="6423412"/>
          </a:xfrm>
          <a:prstGeom prst="rect">
            <a:avLst/>
          </a:prstGeom>
        </p:spPr>
      </p:pic>
    </p:spTree>
    <p:extLst>
      <p:ext uri="{BB962C8B-B14F-4D97-AF65-F5344CB8AC3E}">
        <p14:creationId xmlns:p14="http://schemas.microsoft.com/office/powerpoint/2010/main" val="1804364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630554"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CREATING PIPELINE</a:t>
            </a:r>
            <a:endParaRPr lang="en-US" sz="4374" b="1" dirty="0">
              <a:solidFill>
                <a:schemeClr val="bg1"/>
              </a:solidFill>
            </a:endParaRPr>
          </a:p>
        </p:txBody>
      </p:sp>
      <p:pic>
        <p:nvPicPr>
          <p:cNvPr id="7" name="Picture 6">
            <a:extLst>
              <a:ext uri="{FF2B5EF4-FFF2-40B4-BE49-F238E27FC236}">
                <a16:creationId xmlns:a16="http://schemas.microsoft.com/office/drawing/2014/main" id="{1CA7BF5F-D14B-C9C7-9ADE-7DDF617A90B4}"/>
              </a:ext>
            </a:extLst>
          </p:cNvPr>
          <p:cNvPicPr>
            <a:picLocks noChangeAspect="1"/>
          </p:cNvPicPr>
          <p:nvPr/>
        </p:nvPicPr>
        <p:blipFill>
          <a:blip r:embed="rId5"/>
          <a:stretch>
            <a:fillRect/>
          </a:stretch>
        </p:blipFill>
        <p:spPr>
          <a:xfrm>
            <a:off x="1368479" y="824218"/>
            <a:ext cx="11893442" cy="6660068"/>
          </a:xfrm>
          <a:prstGeom prst="rect">
            <a:avLst/>
          </a:prstGeom>
        </p:spPr>
      </p:pic>
    </p:spTree>
    <p:extLst>
      <p:ext uri="{BB962C8B-B14F-4D97-AF65-F5344CB8AC3E}">
        <p14:creationId xmlns:p14="http://schemas.microsoft.com/office/powerpoint/2010/main" val="589275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3053"/>
          </a:xfrm>
          <a:prstGeom prst="rect">
            <a:avLst/>
          </a:prstGeom>
          <a:solidFill>
            <a:srgbClr val="0C0A33"/>
          </a:solidFill>
          <a:ln/>
        </p:spPr>
      </p:sp>
      <p:sp>
        <p:nvSpPr>
          <p:cNvPr id="4" name="Text 2"/>
          <p:cNvSpPr/>
          <p:nvPr/>
        </p:nvSpPr>
        <p:spPr>
          <a:xfrm>
            <a:off x="3894653" y="575905"/>
            <a:ext cx="9419034" cy="1316831"/>
          </a:xfrm>
          <a:prstGeom prst="rect">
            <a:avLst/>
          </a:prstGeom>
          <a:noFill/>
          <a:ln/>
        </p:spPr>
        <p:txBody>
          <a:bodyPr wrap="square" rtlCol="0" anchor="t"/>
          <a:lstStyle/>
          <a:p>
            <a:pPr marL="0" indent="0">
              <a:lnSpc>
                <a:spcPts val="5184"/>
              </a:lnSpc>
              <a:buNone/>
            </a:pPr>
            <a:r>
              <a:rPr lang="en-US" sz="4147" b="1" dirty="0">
                <a:solidFill>
                  <a:srgbClr val="FFFFFF"/>
                </a:solidFill>
                <a:latin typeface="Syne" pitchFamily="34" charset="0"/>
                <a:ea typeface="Syne" pitchFamily="34" charset="-122"/>
                <a:cs typeface="Syne" pitchFamily="34" charset="-120"/>
              </a:rPr>
              <a:t>Professionalism at the Workplace</a:t>
            </a:r>
            <a:endParaRPr lang="en-US" sz="4147" dirty="0"/>
          </a:p>
        </p:txBody>
      </p:sp>
      <p:sp>
        <p:nvSpPr>
          <p:cNvPr id="5" name="Shape 3"/>
          <p:cNvSpPr/>
          <p:nvPr/>
        </p:nvSpPr>
        <p:spPr>
          <a:xfrm>
            <a:off x="2605683" y="5154216"/>
            <a:ext cx="9419034" cy="26313"/>
          </a:xfrm>
          <a:prstGeom prst="rect">
            <a:avLst/>
          </a:prstGeom>
          <a:solidFill>
            <a:srgbClr val="8061FF"/>
          </a:solidFill>
          <a:ln/>
        </p:spPr>
      </p:sp>
      <p:sp>
        <p:nvSpPr>
          <p:cNvPr id="6" name="Shape 4"/>
          <p:cNvSpPr/>
          <p:nvPr/>
        </p:nvSpPr>
        <p:spPr>
          <a:xfrm>
            <a:off x="5697081" y="5154216"/>
            <a:ext cx="26313" cy="737354"/>
          </a:xfrm>
          <a:prstGeom prst="rect">
            <a:avLst/>
          </a:prstGeom>
          <a:solidFill>
            <a:srgbClr val="8061FF"/>
          </a:solidFill>
          <a:ln/>
        </p:spPr>
      </p:sp>
      <p:sp>
        <p:nvSpPr>
          <p:cNvPr id="7" name="Shape 5"/>
          <p:cNvSpPr/>
          <p:nvPr/>
        </p:nvSpPr>
        <p:spPr>
          <a:xfrm>
            <a:off x="5473303" y="4917281"/>
            <a:ext cx="473988" cy="473988"/>
          </a:xfrm>
          <a:prstGeom prst="roundRect">
            <a:avLst>
              <a:gd name="adj" fmla="val 13335"/>
            </a:avLst>
          </a:prstGeom>
          <a:solidFill>
            <a:srgbClr val="171542"/>
          </a:solidFill>
          <a:ln/>
        </p:spPr>
      </p:sp>
      <p:sp>
        <p:nvSpPr>
          <p:cNvPr id="8" name="Text 6"/>
          <p:cNvSpPr/>
          <p:nvPr/>
        </p:nvSpPr>
        <p:spPr>
          <a:xfrm>
            <a:off x="5649278" y="4956810"/>
            <a:ext cx="121920" cy="394930"/>
          </a:xfrm>
          <a:prstGeom prst="rect">
            <a:avLst/>
          </a:prstGeom>
          <a:noFill/>
          <a:ln/>
        </p:spPr>
        <p:txBody>
          <a:bodyPr wrap="none" rtlCol="0" anchor="t"/>
          <a:lstStyle/>
          <a:p>
            <a:pPr marL="0" indent="0" algn="ctr">
              <a:lnSpc>
                <a:spcPts val="3111"/>
              </a:lnSpc>
              <a:buNone/>
            </a:pPr>
            <a:r>
              <a:rPr lang="en-US" sz="2488" b="1" dirty="0">
                <a:solidFill>
                  <a:srgbClr val="FFFFFF"/>
                </a:solidFill>
                <a:latin typeface="Syne" pitchFamily="34" charset="0"/>
                <a:ea typeface="Syne" pitchFamily="34" charset="-122"/>
                <a:cs typeface="Syne" pitchFamily="34" charset="-120"/>
              </a:rPr>
              <a:t>1</a:t>
            </a:r>
            <a:endParaRPr lang="en-US" sz="2488" dirty="0"/>
          </a:p>
        </p:txBody>
      </p:sp>
      <p:sp>
        <p:nvSpPr>
          <p:cNvPr id="9" name="Text 7"/>
          <p:cNvSpPr/>
          <p:nvPr/>
        </p:nvSpPr>
        <p:spPr>
          <a:xfrm>
            <a:off x="4186238" y="6102310"/>
            <a:ext cx="3048000" cy="329208"/>
          </a:xfrm>
          <a:prstGeom prst="rect">
            <a:avLst/>
          </a:prstGeom>
          <a:noFill/>
          <a:ln/>
        </p:spPr>
        <p:txBody>
          <a:bodyPr wrap="none" rtlCol="0" anchor="t"/>
          <a:lstStyle/>
          <a:p>
            <a:pPr marL="0" indent="0" algn="ctr">
              <a:lnSpc>
                <a:spcPts val="2592"/>
              </a:lnSpc>
              <a:buNone/>
            </a:pPr>
            <a:r>
              <a:rPr lang="en-US" sz="2074" b="1" dirty="0">
                <a:solidFill>
                  <a:srgbClr val="FFFFFF"/>
                </a:solidFill>
                <a:latin typeface="Syne" pitchFamily="34" charset="0"/>
                <a:ea typeface="Syne" pitchFamily="34" charset="-122"/>
                <a:cs typeface="Syne" pitchFamily="34" charset="-120"/>
              </a:rPr>
              <a:t>The Five R Technique</a:t>
            </a:r>
            <a:endParaRPr lang="en-US" sz="2074" dirty="0"/>
          </a:p>
        </p:txBody>
      </p:sp>
      <p:sp>
        <p:nvSpPr>
          <p:cNvPr id="10" name="Text 8"/>
          <p:cNvSpPr/>
          <p:nvPr/>
        </p:nvSpPr>
        <p:spPr>
          <a:xfrm>
            <a:off x="2816304" y="6642140"/>
            <a:ext cx="5787866" cy="1011555"/>
          </a:xfrm>
          <a:prstGeom prst="rect">
            <a:avLst/>
          </a:prstGeom>
          <a:noFill/>
          <a:ln/>
        </p:spPr>
        <p:txBody>
          <a:bodyPr wrap="square" rtlCol="0" anchor="t"/>
          <a:lstStyle/>
          <a:p>
            <a:pPr marL="0" indent="0" algn="ctr">
              <a:lnSpc>
                <a:spcPts val="2654"/>
              </a:lnSpc>
              <a:buNone/>
            </a:pPr>
            <a:r>
              <a:rPr lang="en-US" sz="1659" dirty="0">
                <a:solidFill>
                  <a:srgbClr val="D9E1FF"/>
                </a:solidFill>
                <a:latin typeface="Arimo" pitchFamily="34" charset="0"/>
                <a:ea typeface="Arimo" pitchFamily="34" charset="-122"/>
                <a:cs typeface="Arimo" pitchFamily="34" charset="-120"/>
              </a:rPr>
              <a:t>Remember the five Rs: Right Information, Right Person, Right Time, Right Place, and Right Technology. Following this technique, you can ensure clear and effective communication.</a:t>
            </a:r>
            <a:endParaRPr lang="en-US" sz="1659" dirty="0"/>
          </a:p>
        </p:txBody>
      </p:sp>
      <p:sp>
        <p:nvSpPr>
          <p:cNvPr id="11" name="Shape 9"/>
          <p:cNvSpPr/>
          <p:nvPr/>
        </p:nvSpPr>
        <p:spPr>
          <a:xfrm>
            <a:off x="8906887" y="4416862"/>
            <a:ext cx="26313" cy="737354"/>
          </a:xfrm>
          <a:prstGeom prst="rect">
            <a:avLst/>
          </a:prstGeom>
          <a:solidFill>
            <a:srgbClr val="8061FF"/>
          </a:solidFill>
          <a:ln/>
        </p:spPr>
      </p:sp>
      <p:sp>
        <p:nvSpPr>
          <p:cNvPr id="12" name="Shape 10"/>
          <p:cNvSpPr/>
          <p:nvPr/>
        </p:nvSpPr>
        <p:spPr>
          <a:xfrm>
            <a:off x="8683109" y="4917281"/>
            <a:ext cx="473988" cy="473988"/>
          </a:xfrm>
          <a:prstGeom prst="roundRect">
            <a:avLst>
              <a:gd name="adj" fmla="val 13335"/>
            </a:avLst>
          </a:prstGeom>
          <a:solidFill>
            <a:srgbClr val="171542"/>
          </a:solidFill>
          <a:ln/>
        </p:spPr>
      </p:sp>
      <p:sp>
        <p:nvSpPr>
          <p:cNvPr id="13" name="Text 11"/>
          <p:cNvSpPr/>
          <p:nvPr/>
        </p:nvSpPr>
        <p:spPr>
          <a:xfrm>
            <a:off x="8820983" y="4956810"/>
            <a:ext cx="198120" cy="394930"/>
          </a:xfrm>
          <a:prstGeom prst="rect">
            <a:avLst/>
          </a:prstGeom>
          <a:noFill/>
          <a:ln/>
        </p:spPr>
        <p:txBody>
          <a:bodyPr wrap="none" rtlCol="0" anchor="t"/>
          <a:lstStyle/>
          <a:p>
            <a:pPr marL="0" indent="0" algn="ctr">
              <a:lnSpc>
                <a:spcPts val="3111"/>
              </a:lnSpc>
              <a:buNone/>
            </a:pPr>
            <a:r>
              <a:rPr lang="en-US" sz="2488" b="1" dirty="0">
                <a:solidFill>
                  <a:srgbClr val="FFFFFF"/>
                </a:solidFill>
                <a:latin typeface="Syne" pitchFamily="34" charset="0"/>
                <a:ea typeface="Syne" pitchFamily="34" charset="-122"/>
                <a:cs typeface="Syne" pitchFamily="34" charset="-120"/>
              </a:rPr>
              <a:t>2</a:t>
            </a:r>
            <a:endParaRPr lang="en-US" sz="2488" dirty="0"/>
          </a:p>
        </p:txBody>
      </p:sp>
      <p:sp>
        <p:nvSpPr>
          <p:cNvPr id="14" name="Text 12"/>
          <p:cNvSpPr/>
          <p:nvPr/>
        </p:nvSpPr>
        <p:spPr>
          <a:xfrm>
            <a:off x="7498913" y="2317552"/>
            <a:ext cx="2842260" cy="329208"/>
          </a:xfrm>
          <a:prstGeom prst="rect">
            <a:avLst/>
          </a:prstGeom>
          <a:noFill/>
          <a:ln/>
        </p:spPr>
        <p:txBody>
          <a:bodyPr wrap="none" rtlCol="0" anchor="t"/>
          <a:lstStyle/>
          <a:p>
            <a:pPr marL="0" indent="0" algn="ctr">
              <a:lnSpc>
                <a:spcPts val="2592"/>
              </a:lnSpc>
              <a:buNone/>
            </a:pPr>
            <a:r>
              <a:rPr lang="en-US" sz="2074" b="1" dirty="0">
                <a:solidFill>
                  <a:srgbClr val="FFFFFF"/>
                </a:solidFill>
                <a:latin typeface="Syne" pitchFamily="34" charset="0"/>
                <a:ea typeface="Syne" pitchFamily="34" charset="-122"/>
                <a:cs typeface="Syne" pitchFamily="34" charset="-120"/>
              </a:rPr>
              <a:t>Collaboration is Key</a:t>
            </a:r>
            <a:endParaRPr lang="en-US" sz="2074" dirty="0"/>
          </a:p>
        </p:txBody>
      </p:sp>
      <p:sp>
        <p:nvSpPr>
          <p:cNvPr id="15" name="Text 13"/>
          <p:cNvSpPr/>
          <p:nvPr/>
        </p:nvSpPr>
        <p:spPr>
          <a:xfrm>
            <a:off x="6026110" y="2857381"/>
            <a:ext cx="5787985" cy="1348740"/>
          </a:xfrm>
          <a:prstGeom prst="rect">
            <a:avLst/>
          </a:prstGeom>
          <a:noFill/>
          <a:ln/>
        </p:spPr>
        <p:txBody>
          <a:bodyPr wrap="square" rtlCol="0" anchor="t"/>
          <a:lstStyle/>
          <a:p>
            <a:pPr marL="0" indent="0" algn="ctr">
              <a:lnSpc>
                <a:spcPts val="2654"/>
              </a:lnSpc>
              <a:buNone/>
            </a:pPr>
            <a:r>
              <a:rPr lang="en-US" sz="1659" dirty="0">
                <a:solidFill>
                  <a:srgbClr val="D9E1FF"/>
                </a:solidFill>
                <a:latin typeface="Arimo" pitchFamily="34" charset="0"/>
                <a:ea typeface="Arimo" pitchFamily="34" charset="-122"/>
                <a:cs typeface="Arimo" pitchFamily="34" charset="-120"/>
              </a:rPr>
              <a:t>Work harmoniously with your team, stay punctual and prepared. Listen carefully to the opinions of others, and respect their insights. Plan ahead and set boundaries to stay focused and productive.</a:t>
            </a:r>
            <a:endParaRPr lang="en-US" sz="1659" dirty="0"/>
          </a:p>
        </p:txBody>
      </p:sp>
      <p:pic>
        <p:nvPicPr>
          <p:cNvPr id="16" name="Image 0" descr="preencoded.png">
            <a:extLst>
              <a:ext uri="{FF2B5EF4-FFF2-40B4-BE49-F238E27FC236}">
                <a16:creationId xmlns:a16="http://schemas.microsoft.com/office/drawing/2014/main" id="{BA6540D8-2D1A-9700-CEA3-3974147F6E5D}"/>
              </a:ext>
            </a:extLst>
          </p:cNvPr>
          <p:cNvPicPr>
            <a:picLocks noChangeAspect="1"/>
          </p:cNvPicPr>
          <p:nvPr/>
        </p:nvPicPr>
        <p:blipFill>
          <a:blip r:embed="rId3"/>
          <a:stretch>
            <a:fillRect/>
          </a:stretch>
        </p:blipFill>
        <p:spPr>
          <a:xfrm>
            <a:off x="0" y="-318977"/>
            <a:ext cx="14630400" cy="10196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630554"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CREATING FILTERS</a:t>
            </a:r>
            <a:endParaRPr lang="en-US" sz="4374" b="1" dirty="0">
              <a:solidFill>
                <a:schemeClr val="bg1"/>
              </a:solidFill>
            </a:endParaRPr>
          </a:p>
        </p:txBody>
      </p:sp>
      <p:pic>
        <p:nvPicPr>
          <p:cNvPr id="8" name="Picture 7">
            <a:extLst>
              <a:ext uri="{FF2B5EF4-FFF2-40B4-BE49-F238E27FC236}">
                <a16:creationId xmlns:a16="http://schemas.microsoft.com/office/drawing/2014/main" id="{18974B78-6EFD-721C-A36D-B36DE3FB4029}"/>
              </a:ext>
            </a:extLst>
          </p:cNvPr>
          <p:cNvPicPr>
            <a:picLocks noChangeAspect="1"/>
          </p:cNvPicPr>
          <p:nvPr/>
        </p:nvPicPr>
        <p:blipFill>
          <a:blip r:embed="rId5"/>
          <a:stretch>
            <a:fillRect/>
          </a:stretch>
        </p:blipFill>
        <p:spPr>
          <a:xfrm>
            <a:off x="1510300" y="1019651"/>
            <a:ext cx="11928297" cy="6613838"/>
          </a:xfrm>
          <a:prstGeom prst="rect">
            <a:avLst/>
          </a:prstGeom>
        </p:spPr>
      </p:pic>
    </p:spTree>
    <p:extLst>
      <p:ext uri="{BB962C8B-B14F-4D97-AF65-F5344CB8AC3E}">
        <p14:creationId xmlns:p14="http://schemas.microsoft.com/office/powerpoint/2010/main" val="302359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630554"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CREATING FILTERS</a:t>
            </a:r>
            <a:endParaRPr lang="en-US" sz="4374" b="1" dirty="0">
              <a:solidFill>
                <a:schemeClr val="bg1"/>
              </a:solidFill>
            </a:endParaRPr>
          </a:p>
        </p:txBody>
      </p:sp>
      <p:pic>
        <p:nvPicPr>
          <p:cNvPr id="6" name="Picture 5">
            <a:extLst>
              <a:ext uri="{FF2B5EF4-FFF2-40B4-BE49-F238E27FC236}">
                <a16:creationId xmlns:a16="http://schemas.microsoft.com/office/drawing/2014/main" id="{AD0A76CB-E04D-E052-38D9-0E20D4EE3355}"/>
              </a:ext>
            </a:extLst>
          </p:cNvPr>
          <p:cNvPicPr>
            <a:picLocks noChangeAspect="1"/>
          </p:cNvPicPr>
          <p:nvPr/>
        </p:nvPicPr>
        <p:blipFill rotWithShape="1">
          <a:blip r:embed="rId5"/>
          <a:srcRect t="16643" r="4215" b="9234"/>
          <a:stretch/>
        </p:blipFill>
        <p:spPr>
          <a:xfrm>
            <a:off x="1328082" y="1633592"/>
            <a:ext cx="11586533" cy="5609690"/>
          </a:xfrm>
          <a:prstGeom prst="rect">
            <a:avLst/>
          </a:prstGeom>
        </p:spPr>
      </p:pic>
    </p:spTree>
    <p:extLst>
      <p:ext uri="{BB962C8B-B14F-4D97-AF65-F5344CB8AC3E}">
        <p14:creationId xmlns:p14="http://schemas.microsoft.com/office/powerpoint/2010/main" val="2435434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630554"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WORKING ON WEB</a:t>
            </a:r>
            <a:endParaRPr lang="en-US" sz="4374" b="1" dirty="0">
              <a:solidFill>
                <a:schemeClr val="bg1"/>
              </a:solidFill>
            </a:endParaRPr>
          </a:p>
        </p:txBody>
      </p:sp>
      <p:pic>
        <p:nvPicPr>
          <p:cNvPr id="7" name="Picture 6">
            <a:extLst>
              <a:ext uri="{FF2B5EF4-FFF2-40B4-BE49-F238E27FC236}">
                <a16:creationId xmlns:a16="http://schemas.microsoft.com/office/drawing/2014/main" id="{91EEC412-1E05-0E84-648D-FD2CDC7574F2}"/>
              </a:ext>
            </a:extLst>
          </p:cNvPr>
          <p:cNvPicPr>
            <a:picLocks noChangeAspect="1"/>
          </p:cNvPicPr>
          <p:nvPr/>
        </p:nvPicPr>
        <p:blipFill rotWithShape="1">
          <a:blip r:embed="rId5"/>
          <a:srcRect t="14281" r="4900"/>
          <a:stretch/>
        </p:blipFill>
        <p:spPr>
          <a:xfrm>
            <a:off x="1606134" y="1417834"/>
            <a:ext cx="11418131" cy="6149283"/>
          </a:xfrm>
          <a:prstGeom prst="rect">
            <a:avLst/>
          </a:prstGeom>
        </p:spPr>
      </p:pic>
    </p:spTree>
    <p:extLst>
      <p:ext uri="{BB962C8B-B14F-4D97-AF65-F5344CB8AC3E}">
        <p14:creationId xmlns:p14="http://schemas.microsoft.com/office/powerpoint/2010/main" val="1403265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3630554"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CONNECTED SQL DATABSE</a:t>
            </a:r>
            <a:endParaRPr lang="en-US" sz="4374" b="1" dirty="0">
              <a:solidFill>
                <a:schemeClr val="bg1"/>
              </a:solidFill>
            </a:endParaRPr>
          </a:p>
        </p:txBody>
      </p:sp>
      <p:pic>
        <p:nvPicPr>
          <p:cNvPr id="7" name="Picture 6">
            <a:extLst>
              <a:ext uri="{FF2B5EF4-FFF2-40B4-BE49-F238E27FC236}">
                <a16:creationId xmlns:a16="http://schemas.microsoft.com/office/drawing/2014/main" id="{ED46427E-7E74-259B-0114-1CE51243BD8C}"/>
              </a:ext>
            </a:extLst>
          </p:cNvPr>
          <p:cNvPicPr>
            <a:picLocks noChangeAspect="1"/>
          </p:cNvPicPr>
          <p:nvPr/>
        </p:nvPicPr>
        <p:blipFill rotWithShape="1">
          <a:blip r:embed="rId5"/>
          <a:srcRect t="10658" r="5277"/>
          <a:stretch/>
        </p:blipFill>
        <p:spPr>
          <a:xfrm>
            <a:off x="1160981" y="1130101"/>
            <a:ext cx="12657761" cy="6623573"/>
          </a:xfrm>
          <a:prstGeom prst="rect">
            <a:avLst/>
          </a:prstGeom>
        </p:spPr>
      </p:pic>
    </p:spTree>
    <p:extLst>
      <p:ext uri="{BB962C8B-B14F-4D97-AF65-F5344CB8AC3E}">
        <p14:creationId xmlns:p14="http://schemas.microsoft.com/office/powerpoint/2010/main" val="437441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4236729" y="85021"/>
            <a:ext cx="13420833" cy="56915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rPr>
              <a:t>QUERY EDITOR</a:t>
            </a:r>
            <a:endParaRPr lang="en-US" sz="4374" b="1" dirty="0">
              <a:solidFill>
                <a:schemeClr val="bg1"/>
              </a:solidFill>
            </a:endParaRPr>
          </a:p>
        </p:txBody>
      </p:sp>
      <p:pic>
        <p:nvPicPr>
          <p:cNvPr id="6" name="Picture 5">
            <a:extLst>
              <a:ext uri="{FF2B5EF4-FFF2-40B4-BE49-F238E27FC236}">
                <a16:creationId xmlns:a16="http://schemas.microsoft.com/office/drawing/2014/main" id="{2C52F4A9-373A-75BB-F243-525975AFC548}"/>
              </a:ext>
            </a:extLst>
          </p:cNvPr>
          <p:cNvPicPr>
            <a:picLocks noChangeAspect="1"/>
          </p:cNvPicPr>
          <p:nvPr/>
        </p:nvPicPr>
        <p:blipFill rotWithShape="1">
          <a:blip r:embed="rId5"/>
          <a:srcRect l="20741" t="32880" b="17645"/>
          <a:stretch/>
        </p:blipFill>
        <p:spPr>
          <a:xfrm>
            <a:off x="600246" y="2182856"/>
            <a:ext cx="12848625" cy="4713496"/>
          </a:xfrm>
          <a:prstGeom prst="rect">
            <a:avLst/>
          </a:prstGeom>
        </p:spPr>
      </p:pic>
    </p:spTree>
    <p:extLst>
      <p:ext uri="{BB962C8B-B14F-4D97-AF65-F5344CB8AC3E}">
        <p14:creationId xmlns:p14="http://schemas.microsoft.com/office/powerpoint/2010/main" val="567485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0" y="85021"/>
            <a:ext cx="14630399" cy="569155"/>
          </a:xfrm>
          <a:prstGeom prst="rect">
            <a:avLst/>
          </a:prstGeom>
          <a:noFill/>
          <a:ln/>
        </p:spPr>
        <p:txBody>
          <a:bodyPr wrap="square" rtlCol="0" anchor="t"/>
          <a:lstStyle/>
          <a:p>
            <a:pPr marL="0" indent="0" algn="ctr">
              <a:lnSpc>
                <a:spcPts val="5468"/>
              </a:lnSpc>
              <a:buNone/>
            </a:pPr>
            <a:r>
              <a:rPr lang="en-US" sz="6000" dirty="0">
                <a:solidFill>
                  <a:schemeClr val="bg1"/>
                </a:solidFill>
                <a:latin typeface="Raleway" pitchFamily="2" charset="0"/>
              </a:rPr>
              <a:t>Introduction to Azure Synapse Analytics</a:t>
            </a:r>
            <a:endParaRPr lang="en-US" sz="2400" b="1" dirty="0">
              <a:solidFill>
                <a:schemeClr val="bg1"/>
              </a:solidFill>
              <a:latin typeface="Raleway" pitchFamily="2" charset="0"/>
            </a:endParaRPr>
          </a:p>
        </p:txBody>
      </p:sp>
      <p:pic>
        <p:nvPicPr>
          <p:cNvPr id="9" name="Picture 8">
            <a:extLst>
              <a:ext uri="{FF2B5EF4-FFF2-40B4-BE49-F238E27FC236}">
                <a16:creationId xmlns:a16="http://schemas.microsoft.com/office/drawing/2014/main" id="{1E903D03-C1EC-1B00-43F5-0EA28F95A460}"/>
              </a:ext>
            </a:extLst>
          </p:cNvPr>
          <p:cNvPicPr>
            <a:picLocks noChangeAspect="1"/>
          </p:cNvPicPr>
          <p:nvPr/>
        </p:nvPicPr>
        <p:blipFill rotWithShape="1">
          <a:blip r:embed="rId5"/>
          <a:srcRect t="23596"/>
          <a:stretch/>
        </p:blipFill>
        <p:spPr>
          <a:xfrm>
            <a:off x="1133061" y="3472266"/>
            <a:ext cx="10734009" cy="3600225"/>
          </a:xfrm>
          <a:prstGeom prst="rect">
            <a:avLst/>
          </a:prstGeom>
        </p:spPr>
      </p:pic>
      <p:sp>
        <p:nvSpPr>
          <p:cNvPr id="15" name="TextBox 14">
            <a:extLst>
              <a:ext uri="{FF2B5EF4-FFF2-40B4-BE49-F238E27FC236}">
                <a16:creationId xmlns:a16="http://schemas.microsoft.com/office/drawing/2014/main" id="{0B60E783-9ECB-7EBC-78CF-9EFC950D08D7}"/>
              </a:ext>
            </a:extLst>
          </p:cNvPr>
          <p:cNvSpPr txBox="1"/>
          <p:nvPr/>
        </p:nvSpPr>
        <p:spPr>
          <a:xfrm>
            <a:off x="1133061" y="1325142"/>
            <a:ext cx="8050695" cy="2062103"/>
          </a:xfrm>
          <a:prstGeom prst="rect">
            <a:avLst/>
          </a:prstGeom>
          <a:noFill/>
        </p:spPr>
        <p:txBody>
          <a:bodyPr wrap="square">
            <a:spAutoFit/>
          </a:bodyPr>
          <a:lstStyle/>
          <a:p>
            <a:pPr marL="285750" indent="-285750" algn="just">
              <a:buFont typeface="Arial" panose="020B0604020202020204" pitchFamily="34" charset="0"/>
              <a:buChar char="•"/>
            </a:pPr>
            <a:r>
              <a:rPr lang="en-US" sz="3200" dirty="0">
                <a:solidFill>
                  <a:schemeClr val="bg2"/>
                </a:solidFill>
              </a:rPr>
              <a:t>Large scale Data warehousing</a:t>
            </a:r>
          </a:p>
          <a:p>
            <a:pPr marL="285750" indent="-285750">
              <a:buFont typeface="Arial" panose="020B0604020202020204" pitchFamily="34" charset="0"/>
              <a:buChar char="•"/>
            </a:pPr>
            <a:r>
              <a:rPr lang="en-US" sz="3200" dirty="0">
                <a:solidFill>
                  <a:schemeClr val="bg2"/>
                </a:solidFill>
              </a:rPr>
              <a:t>Advanced Analytics</a:t>
            </a:r>
          </a:p>
          <a:p>
            <a:pPr marL="285750" indent="-285750">
              <a:buFont typeface="Arial" panose="020B0604020202020204" pitchFamily="34" charset="0"/>
              <a:buChar char="•"/>
            </a:pPr>
            <a:r>
              <a:rPr lang="en-US" sz="3200" dirty="0">
                <a:solidFill>
                  <a:schemeClr val="bg2"/>
                </a:solidFill>
              </a:rPr>
              <a:t>Real time Analytics</a:t>
            </a:r>
          </a:p>
          <a:p>
            <a:pPr marL="285750" indent="-285750">
              <a:buFont typeface="Arial" panose="020B0604020202020204" pitchFamily="34" charset="0"/>
              <a:buChar char="•"/>
            </a:pPr>
            <a:r>
              <a:rPr lang="en-US" sz="3200" dirty="0">
                <a:solidFill>
                  <a:schemeClr val="bg2"/>
                </a:solidFill>
              </a:rPr>
              <a:t>Data Integration</a:t>
            </a:r>
          </a:p>
        </p:txBody>
      </p:sp>
    </p:spTree>
    <p:extLst>
      <p:ext uri="{BB962C8B-B14F-4D97-AF65-F5344CB8AC3E}">
        <p14:creationId xmlns:p14="http://schemas.microsoft.com/office/powerpoint/2010/main" val="3681360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0" y="85021"/>
            <a:ext cx="14630399" cy="569155"/>
          </a:xfrm>
          <a:prstGeom prst="rect">
            <a:avLst/>
          </a:prstGeom>
          <a:noFill/>
          <a:ln/>
        </p:spPr>
        <p:txBody>
          <a:bodyPr wrap="square" rtlCol="0" anchor="t"/>
          <a:lstStyle/>
          <a:p>
            <a:pPr marL="0" indent="0" algn="ctr">
              <a:lnSpc>
                <a:spcPts val="5468"/>
              </a:lnSpc>
              <a:buNone/>
            </a:pPr>
            <a:r>
              <a:rPr lang="en-US" sz="6000" dirty="0">
                <a:solidFill>
                  <a:schemeClr val="bg1"/>
                </a:solidFill>
                <a:latin typeface="Raleway" pitchFamily="2" charset="0"/>
              </a:rPr>
              <a:t>Azure Synapse Analytics</a:t>
            </a:r>
            <a:endParaRPr lang="en-US" sz="2400" b="1" dirty="0">
              <a:solidFill>
                <a:schemeClr val="bg1"/>
              </a:solidFill>
              <a:latin typeface="Raleway" pitchFamily="2" charset="0"/>
            </a:endParaRPr>
          </a:p>
        </p:txBody>
      </p:sp>
      <p:pic>
        <p:nvPicPr>
          <p:cNvPr id="6" name="Picture 5">
            <a:extLst>
              <a:ext uri="{FF2B5EF4-FFF2-40B4-BE49-F238E27FC236}">
                <a16:creationId xmlns:a16="http://schemas.microsoft.com/office/drawing/2014/main" id="{17330126-AEBC-C6E2-A842-A41C1C6FE8A6}"/>
              </a:ext>
            </a:extLst>
          </p:cNvPr>
          <p:cNvPicPr>
            <a:picLocks noChangeAspect="1"/>
          </p:cNvPicPr>
          <p:nvPr/>
        </p:nvPicPr>
        <p:blipFill rotWithShape="1">
          <a:blip r:embed="rId5"/>
          <a:srcRect r="48222" b="4486"/>
          <a:stretch/>
        </p:blipFill>
        <p:spPr>
          <a:xfrm>
            <a:off x="308948" y="1222512"/>
            <a:ext cx="5614404" cy="6390862"/>
          </a:xfrm>
          <a:prstGeom prst="rect">
            <a:avLst/>
          </a:prstGeom>
        </p:spPr>
      </p:pic>
      <p:pic>
        <p:nvPicPr>
          <p:cNvPr id="7" name="Picture 6">
            <a:extLst>
              <a:ext uri="{FF2B5EF4-FFF2-40B4-BE49-F238E27FC236}">
                <a16:creationId xmlns:a16="http://schemas.microsoft.com/office/drawing/2014/main" id="{56F9D208-4A95-7EAB-E34F-226EB5D4007C}"/>
              </a:ext>
            </a:extLst>
          </p:cNvPr>
          <p:cNvPicPr>
            <a:picLocks noChangeAspect="1"/>
          </p:cNvPicPr>
          <p:nvPr/>
        </p:nvPicPr>
        <p:blipFill rotWithShape="1">
          <a:blip r:embed="rId6"/>
          <a:srcRect r="32826" b="9739"/>
          <a:stretch/>
        </p:blipFill>
        <p:spPr>
          <a:xfrm>
            <a:off x="8160996" y="1284363"/>
            <a:ext cx="5971612" cy="6267160"/>
          </a:xfrm>
          <a:prstGeom prst="rect">
            <a:avLst/>
          </a:prstGeom>
        </p:spPr>
      </p:pic>
    </p:spTree>
    <p:extLst>
      <p:ext uri="{BB962C8B-B14F-4D97-AF65-F5344CB8AC3E}">
        <p14:creationId xmlns:p14="http://schemas.microsoft.com/office/powerpoint/2010/main" val="81798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0" y="85021"/>
            <a:ext cx="14630399" cy="569155"/>
          </a:xfrm>
          <a:prstGeom prst="rect">
            <a:avLst/>
          </a:prstGeom>
          <a:noFill/>
          <a:ln/>
        </p:spPr>
        <p:txBody>
          <a:bodyPr wrap="square" rtlCol="0" anchor="t"/>
          <a:lstStyle/>
          <a:p>
            <a:pPr marL="0" indent="0" algn="ctr">
              <a:lnSpc>
                <a:spcPts val="5468"/>
              </a:lnSpc>
              <a:buNone/>
            </a:pPr>
            <a:r>
              <a:rPr lang="en-US" sz="6000" dirty="0">
                <a:solidFill>
                  <a:schemeClr val="bg1"/>
                </a:solidFill>
                <a:latin typeface="Raleway" pitchFamily="2" charset="0"/>
              </a:rPr>
              <a:t>Azure Synapse Analytics</a:t>
            </a:r>
            <a:endParaRPr lang="en-US" sz="2400" b="1" dirty="0">
              <a:solidFill>
                <a:schemeClr val="bg1"/>
              </a:solidFill>
              <a:latin typeface="Raleway" pitchFamily="2" charset="0"/>
            </a:endParaRPr>
          </a:p>
        </p:txBody>
      </p:sp>
      <p:pic>
        <p:nvPicPr>
          <p:cNvPr id="9" name="Picture 8" descr="A screenshot of a computer&#10;&#10;Description automatically generated">
            <a:extLst>
              <a:ext uri="{FF2B5EF4-FFF2-40B4-BE49-F238E27FC236}">
                <a16:creationId xmlns:a16="http://schemas.microsoft.com/office/drawing/2014/main" id="{9E4CF22B-E50A-9B3B-7A73-CB9ABA211ED8}"/>
              </a:ext>
            </a:extLst>
          </p:cNvPr>
          <p:cNvPicPr>
            <a:picLocks noChangeAspect="1"/>
          </p:cNvPicPr>
          <p:nvPr/>
        </p:nvPicPr>
        <p:blipFill>
          <a:blip r:embed="rId5"/>
          <a:stretch>
            <a:fillRect/>
          </a:stretch>
        </p:blipFill>
        <p:spPr>
          <a:xfrm>
            <a:off x="264084" y="934630"/>
            <a:ext cx="6919310" cy="4442440"/>
          </a:xfrm>
          <a:prstGeom prst="rect">
            <a:avLst/>
          </a:prstGeom>
        </p:spPr>
      </p:pic>
      <p:pic>
        <p:nvPicPr>
          <p:cNvPr id="12" name="Picture 11">
            <a:extLst>
              <a:ext uri="{FF2B5EF4-FFF2-40B4-BE49-F238E27FC236}">
                <a16:creationId xmlns:a16="http://schemas.microsoft.com/office/drawing/2014/main" id="{A5DC8310-5996-3CCC-CD60-5DB524E0E397}"/>
              </a:ext>
            </a:extLst>
          </p:cNvPr>
          <p:cNvPicPr>
            <a:picLocks noChangeAspect="1"/>
          </p:cNvPicPr>
          <p:nvPr/>
        </p:nvPicPr>
        <p:blipFill rotWithShape="1">
          <a:blip r:embed="rId6"/>
          <a:srcRect l="27852" t="23827" r="20585" b="6336"/>
          <a:stretch/>
        </p:blipFill>
        <p:spPr>
          <a:xfrm>
            <a:off x="7447007" y="2885147"/>
            <a:ext cx="6919310" cy="4986644"/>
          </a:xfrm>
          <a:prstGeom prst="rect">
            <a:avLst/>
          </a:prstGeom>
        </p:spPr>
      </p:pic>
    </p:spTree>
    <p:extLst>
      <p:ext uri="{BB962C8B-B14F-4D97-AF65-F5344CB8AC3E}">
        <p14:creationId xmlns:p14="http://schemas.microsoft.com/office/powerpoint/2010/main" val="2656227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0" y="85021"/>
            <a:ext cx="14630399" cy="569155"/>
          </a:xfrm>
          <a:prstGeom prst="rect">
            <a:avLst/>
          </a:prstGeom>
          <a:noFill/>
          <a:ln/>
        </p:spPr>
        <p:txBody>
          <a:bodyPr wrap="square" rtlCol="0" anchor="t"/>
          <a:lstStyle/>
          <a:p>
            <a:pPr marL="0" indent="0" algn="ctr">
              <a:lnSpc>
                <a:spcPts val="5468"/>
              </a:lnSpc>
              <a:buNone/>
            </a:pPr>
            <a:r>
              <a:rPr lang="en-US" sz="6000" dirty="0">
                <a:solidFill>
                  <a:schemeClr val="bg1"/>
                </a:solidFill>
                <a:latin typeface="Raleway" pitchFamily="2" charset="0"/>
              </a:rPr>
              <a:t>DATABASE DIAGRAMS</a:t>
            </a:r>
            <a:endParaRPr lang="en-US" sz="2400" b="1" dirty="0">
              <a:solidFill>
                <a:schemeClr val="bg1"/>
              </a:solidFill>
              <a:latin typeface="Raleway" pitchFamily="2" charset="0"/>
            </a:endParaRPr>
          </a:p>
        </p:txBody>
      </p:sp>
      <p:pic>
        <p:nvPicPr>
          <p:cNvPr id="6" name="Picture 5">
            <a:extLst>
              <a:ext uri="{FF2B5EF4-FFF2-40B4-BE49-F238E27FC236}">
                <a16:creationId xmlns:a16="http://schemas.microsoft.com/office/drawing/2014/main" id="{8C406A49-4AD3-FD45-538A-0A9B8C51447A}"/>
              </a:ext>
            </a:extLst>
          </p:cNvPr>
          <p:cNvPicPr>
            <a:picLocks noChangeAspect="1"/>
          </p:cNvPicPr>
          <p:nvPr/>
        </p:nvPicPr>
        <p:blipFill rotWithShape="1">
          <a:blip r:embed="rId5"/>
          <a:srcRect b="7027"/>
          <a:stretch/>
        </p:blipFill>
        <p:spPr>
          <a:xfrm>
            <a:off x="1669776" y="1136616"/>
            <a:ext cx="10883894" cy="6327672"/>
          </a:xfrm>
          <a:prstGeom prst="rect">
            <a:avLst/>
          </a:prstGeom>
        </p:spPr>
      </p:pic>
    </p:spTree>
    <p:extLst>
      <p:ext uri="{BB962C8B-B14F-4D97-AF65-F5344CB8AC3E}">
        <p14:creationId xmlns:p14="http://schemas.microsoft.com/office/powerpoint/2010/main" val="793362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0" y="85021"/>
            <a:ext cx="14630399" cy="569155"/>
          </a:xfrm>
          <a:prstGeom prst="rect">
            <a:avLst/>
          </a:prstGeom>
          <a:noFill/>
          <a:ln/>
        </p:spPr>
        <p:txBody>
          <a:bodyPr wrap="square" rtlCol="0" anchor="t"/>
          <a:lstStyle/>
          <a:p>
            <a:pPr marL="0" indent="0" algn="ctr">
              <a:lnSpc>
                <a:spcPts val="5468"/>
              </a:lnSpc>
              <a:buNone/>
            </a:pPr>
            <a:r>
              <a:rPr lang="en-US" sz="4000" dirty="0">
                <a:solidFill>
                  <a:schemeClr val="bg1"/>
                </a:solidFill>
                <a:latin typeface="Raleway" pitchFamily="2" charset="0"/>
              </a:rPr>
              <a:t>USING SQL SERVER TO LOAD DATA IN BI DASHBOARD</a:t>
            </a:r>
            <a:endParaRPr lang="en-US" sz="1400" b="1" dirty="0">
              <a:solidFill>
                <a:schemeClr val="bg1"/>
              </a:solidFill>
              <a:latin typeface="Raleway" pitchFamily="2" charset="0"/>
            </a:endParaRPr>
          </a:p>
        </p:txBody>
      </p:sp>
      <p:pic>
        <p:nvPicPr>
          <p:cNvPr id="7" name="Picture 6">
            <a:extLst>
              <a:ext uri="{FF2B5EF4-FFF2-40B4-BE49-F238E27FC236}">
                <a16:creationId xmlns:a16="http://schemas.microsoft.com/office/drawing/2014/main" id="{2421E01E-326C-D4FA-AA64-E12996FBF012}"/>
              </a:ext>
            </a:extLst>
          </p:cNvPr>
          <p:cNvPicPr>
            <a:picLocks noChangeAspect="1"/>
          </p:cNvPicPr>
          <p:nvPr/>
        </p:nvPicPr>
        <p:blipFill>
          <a:blip r:embed="rId5"/>
          <a:stretch>
            <a:fillRect/>
          </a:stretch>
        </p:blipFill>
        <p:spPr>
          <a:xfrm>
            <a:off x="1341783" y="1177822"/>
            <a:ext cx="12467276" cy="6614095"/>
          </a:xfrm>
          <a:prstGeom prst="rect">
            <a:avLst/>
          </a:prstGeom>
        </p:spPr>
      </p:pic>
    </p:spTree>
    <p:extLst>
      <p:ext uri="{BB962C8B-B14F-4D97-AF65-F5344CB8AC3E}">
        <p14:creationId xmlns:p14="http://schemas.microsoft.com/office/powerpoint/2010/main" val="367119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833199" y="2720697"/>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Software Development Life Cycle</a:t>
            </a:r>
            <a:endParaRPr lang="en-US" sz="4374" dirty="0"/>
          </a:p>
        </p:txBody>
      </p:sp>
      <p:sp>
        <p:nvSpPr>
          <p:cNvPr id="5" name="Text 3"/>
          <p:cNvSpPr/>
          <p:nvPr/>
        </p:nvSpPr>
        <p:spPr>
          <a:xfrm>
            <a:off x="833199" y="4442698"/>
            <a:ext cx="7477601"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Understand the different phases of the Software Development Life Cycle to develop high-quality software. From requirement analysis to software testing, every stage is crucial and requires meticulous attention to detail.</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7" name="Image 0" descr="preencoded.png">
            <a:extLst>
              <a:ext uri="{FF2B5EF4-FFF2-40B4-BE49-F238E27FC236}">
                <a16:creationId xmlns:a16="http://schemas.microsoft.com/office/drawing/2014/main" id="{6A6438C1-4125-7A6B-EC74-D2F642C3249A}"/>
              </a:ext>
            </a:extLst>
          </p:cNvPr>
          <p:cNvPicPr>
            <a:picLocks noChangeAspect="1"/>
          </p:cNvPicPr>
          <p:nvPr/>
        </p:nvPicPr>
        <p:blipFill>
          <a:blip r:embed="rId4"/>
          <a:stretch>
            <a:fillRect/>
          </a:stretch>
        </p:blipFill>
        <p:spPr>
          <a:xfrm>
            <a:off x="0" y="-318977"/>
            <a:ext cx="14630400" cy="101965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0" y="85021"/>
            <a:ext cx="14630399" cy="569155"/>
          </a:xfrm>
          <a:prstGeom prst="rect">
            <a:avLst/>
          </a:prstGeom>
          <a:noFill/>
          <a:ln/>
        </p:spPr>
        <p:txBody>
          <a:bodyPr wrap="square" rtlCol="0" anchor="t"/>
          <a:lstStyle/>
          <a:p>
            <a:pPr marL="0" indent="0" algn="ctr">
              <a:lnSpc>
                <a:spcPts val="5468"/>
              </a:lnSpc>
              <a:buNone/>
            </a:pPr>
            <a:r>
              <a:rPr lang="en-US" sz="4000" dirty="0">
                <a:solidFill>
                  <a:schemeClr val="bg1"/>
                </a:solidFill>
                <a:latin typeface="Raleway" pitchFamily="2" charset="0"/>
              </a:rPr>
              <a:t>USING SQL SERVER TO LOAD DATA IN BI DASHBOARD</a:t>
            </a:r>
            <a:endParaRPr lang="en-US" sz="1400" b="1" dirty="0">
              <a:solidFill>
                <a:schemeClr val="bg1"/>
              </a:solidFill>
              <a:latin typeface="Raleway" pitchFamily="2" charset="0"/>
            </a:endParaRPr>
          </a:p>
        </p:txBody>
      </p:sp>
      <p:pic>
        <p:nvPicPr>
          <p:cNvPr id="7" name="Picture 6">
            <a:extLst>
              <a:ext uri="{FF2B5EF4-FFF2-40B4-BE49-F238E27FC236}">
                <a16:creationId xmlns:a16="http://schemas.microsoft.com/office/drawing/2014/main" id="{2421E01E-326C-D4FA-AA64-E12996FBF012}"/>
              </a:ext>
            </a:extLst>
          </p:cNvPr>
          <p:cNvPicPr>
            <a:picLocks noChangeAspect="1"/>
          </p:cNvPicPr>
          <p:nvPr/>
        </p:nvPicPr>
        <p:blipFill rotWithShape="1">
          <a:blip r:embed="rId5"/>
          <a:srcRect l="1276" t="6872"/>
          <a:stretch/>
        </p:blipFill>
        <p:spPr>
          <a:xfrm>
            <a:off x="139148" y="1152939"/>
            <a:ext cx="7904545" cy="3955774"/>
          </a:xfrm>
          <a:prstGeom prst="rect">
            <a:avLst/>
          </a:prstGeom>
        </p:spPr>
      </p:pic>
      <p:pic>
        <p:nvPicPr>
          <p:cNvPr id="6" name="Picture 5">
            <a:extLst>
              <a:ext uri="{FF2B5EF4-FFF2-40B4-BE49-F238E27FC236}">
                <a16:creationId xmlns:a16="http://schemas.microsoft.com/office/drawing/2014/main" id="{B91C88CE-9B53-27B4-E6E8-B2810A9791D7}"/>
              </a:ext>
            </a:extLst>
          </p:cNvPr>
          <p:cNvPicPr>
            <a:picLocks noChangeAspect="1"/>
          </p:cNvPicPr>
          <p:nvPr/>
        </p:nvPicPr>
        <p:blipFill rotWithShape="1">
          <a:blip r:embed="rId6"/>
          <a:srcRect r="32645" b="5785"/>
          <a:stretch/>
        </p:blipFill>
        <p:spPr>
          <a:xfrm>
            <a:off x="8064965" y="2107096"/>
            <a:ext cx="6426287" cy="5665304"/>
          </a:xfrm>
          <a:prstGeom prst="rect">
            <a:avLst/>
          </a:prstGeom>
        </p:spPr>
      </p:pic>
    </p:spTree>
    <p:extLst>
      <p:ext uri="{BB962C8B-B14F-4D97-AF65-F5344CB8AC3E}">
        <p14:creationId xmlns:p14="http://schemas.microsoft.com/office/powerpoint/2010/main" val="2404554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marL="0" indent="0" algn="ctr">
              <a:lnSpc>
                <a:spcPts val="5468"/>
              </a:lnSpc>
              <a:buNone/>
            </a:pPr>
            <a:r>
              <a:rPr lang="en-US" sz="4374" b="1" dirty="0">
                <a:solidFill>
                  <a:schemeClr val="bg1"/>
                </a:solidFill>
                <a:latin typeface="Raleway" pitchFamily="34" charset="0"/>
              </a:rPr>
              <a:t>CASE – STUDY </a:t>
            </a:r>
            <a:endParaRPr lang="en-US" sz="4374" b="1" dirty="0">
              <a:solidFill>
                <a:schemeClr val="bg1"/>
              </a:solidFill>
            </a:endParaRPr>
          </a:p>
        </p:txBody>
      </p:sp>
      <p:sp>
        <p:nvSpPr>
          <p:cNvPr id="8" name="TextBox 7">
            <a:extLst>
              <a:ext uri="{FF2B5EF4-FFF2-40B4-BE49-F238E27FC236}">
                <a16:creationId xmlns:a16="http://schemas.microsoft.com/office/drawing/2014/main" id="{AB06C7CB-4671-3988-D69D-2211B9E1E837}"/>
              </a:ext>
            </a:extLst>
          </p:cNvPr>
          <p:cNvSpPr txBox="1"/>
          <p:nvPr/>
        </p:nvSpPr>
        <p:spPr>
          <a:xfrm>
            <a:off x="178905" y="934630"/>
            <a:ext cx="14451494" cy="923330"/>
          </a:xfrm>
          <a:prstGeom prst="rect">
            <a:avLst/>
          </a:prstGeom>
          <a:noFill/>
        </p:spPr>
        <p:txBody>
          <a:bodyPr wrap="square">
            <a:spAutoFit/>
          </a:bodyPr>
          <a:lstStyle/>
          <a:p>
            <a:r>
              <a:rPr lang="en-US" dirty="0">
                <a:solidFill>
                  <a:schemeClr val="bg1"/>
                </a:solidFill>
              </a:rPr>
              <a:t>Scenario: Sales Performance Analysis with Power BI In this scenario, let's imagine you work for a retail company and you've been tasked with analyzing the sales performance of your products and stores using Power BI. You have multiple data sources and tables to work with, and your goal is to provide actionable insights to improve sales strategies</a:t>
            </a:r>
          </a:p>
        </p:txBody>
      </p:sp>
      <p:pic>
        <p:nvPicPr>
          <p:cNvPr id="12" name="Picture 11" descr="A screenshot of a computer&#10;&#10;Description automatically generated">
            <a:extLst>
              <a:ext uri="{FF2B5EF4-FFF2-40B4-BE49-F238E27FC236}">
                <a16:creationId xmlns:a16="http://schemas.microsoft.com/office/drawing/2014/main" id="{BEE08010-28BB-B103-7B17-365B895039B8}"/>
              </a:ext>
            </a:extLst>
          </p:cNvPr>
          <p:cNvPicPr>
            <a:picLocks noChangeAspect="1"/>
          </p:cNvPicPr>
          <p:nvPr/>
        </p:nvPicPr>
        <p:blipFill>
          <a:blip r:embed="rId5"/>
          <a:stretch>
            <a:fillRect/>
          </a:stretch>
        </p:blipFill>
        <p:spPr>
          <a:xfrm>
            <a:off x="287068" y="3449230"/>
            <a:ext cx="6997147" cy="4500592"/>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15C2814-DBBE-505B-41CD-220A4342FD3F}"/>
              </a:ext>
            </a:extLst>
          </p:cNvPr>
          <p:cNvPicPr>
            <a:picLocks noChangeAspect="1"/>
          </p:cNvPicPr>
          <p:nvPr/>
        </p:nvPicPr>
        <p:blipFill>
          <a:blip r:embed="rId6"/>
          <a:stretch>
            <a:fillRect/>
          </a:stretch>
        </p:blipFill>
        <p:spPr>
          <a:xfrm>
            <a:off x="7404555" y="1908489"/>
            <a:ext cx="7042554" cy="4500592"/>
          </a:xfrm>
          <a:prstGeom prst="rect">
            <a:avLst/>
          </a:prstGeom>
        </p:spPr>
      </p:pic>
    </p:spTree>
    <p:extLst>
      <p:ext uri="{BB962C8B-B14F-4D97-AF65-F5344CB8AC3E}">
        <p14:creationId xmlns:p14="http://schemas.microsoft.com/office/powerpoint/2010/main" val="3534219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marL="0" indent="0" algn="ctr">
              <a:lnSpc>
                <a:spcPts val="5468"/>
              </a:lnSpc>
              <a:buNone/>
            </a:pPr>
            <a:r>
              <a:rPr lang="en-US" sz="4374" b="1" dirty="0">
                <a:solidFill>
                  <a:schemeClr val="bg1"/>
                </a:solidFill>
                <a:latin typeface="Raleway" pitchFamily="34" charset="0"/>
              </a:rPr>
              <a:t>CASE – STUDY DATA MODEL AND HIERARCHY </a:t>
            </a:r>
            <a:endParaRPr lang="en-US" sz="4374" b="1" dirty="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24DBB2A2-0CC0-2A33-2E11-D117F92D5EF2}"/>
              </a:ext>
            </a:extLst>
          </p:cNvPr>
          <p:cNvPicPr>
            <a:picLocks noChangeAspect="1"/>
          </p:cNvPicPr>
          <p:nvPr/>
        </p:nvPicPr>
        <p:blipFill>
          <a:blip r:embed="rId5"/>
          <a:stretch>
            <a:fillRect/>
          </a:stretch>
        </p:blipFill>
        <p:spPr>
          <a:xfrm>
            <a:off x="242622" y="1104672"/>
            <a:ext cx="11576840" cy="5251863"/>
          </a:xfrm>
          <a:prstGeom prst="rect">
            <a:avLst/>
          </a:prstGeom>
        </p:spPr>
      </p:pic>
      <p:pic>
        <p:nvPicPr>
          <p:cNvPr id="9" name="Picture 8">
            <a:extLst>
              <a:ext uri="{FF2B5EF4-FFF2-40B4-BE49-F238E27FC236}">
                <a16:creationId xmlns:a16="http://schemas.microsoft.com/office/drawing/2014/main" id="{706EF68A-249C-758E-1658-D8B4341F55F4}"/>
              </a:ext>
            </a:extLst>
          </p:cNvPr>
          <p:cNvPicPr>
            <a:picLocks noChangeAspect="1"/>
          </p:cNvPicPr>
          <p:nvPr/>
        </p:nvPicPr>
        <p:blipFill rotWithShape="1">
          <a:blip r:embed="rId6"/>
          <a:srcRect b="24077"/>
          <a:stretch/>
        </p:blipFill>
        <p:spPr bwMode="auto">
          <a:xfrm>
            <a:off x="11946835" y="4186548"/>
            <a:ext cx="2547868" cy="38750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1273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marL="0" indent="0" algn="ctr">
              <a:lnSpc>
                <a:spcPts val="5468"/>
              </a:lnSpc>
              <a:buNone/>
            </a:pPr>
            <a:r>
              <a:rPr lang="en-US" sz="4374" b="1" dirty="0">
                <a:solidFill>
                  <a:schemeClr val="bg1"/>
                </a:solidFill>
                <a:latin typeface="Raleway" pitchFamily="34" charset="0"/>
              </a:rPr>
              <a:t>CASE – STUDY VISUALIZATIONS </a:t>
            </a:r>
            <a:endParaRPr lang="en-US" sz="4374" b="1" dirty="0">
              <a:solidFill>
                <a:schemeClr val="bg1"/>
              </a:solidFill>
            </a:endParaRPr>
          </a:p>
        </p:txBody>
      </p:sp>
      <p:pic>
        <p:nvPicPr>
          <p:cNvPr id="8" name="Picture 7">
            <a:extLst>
              <a:ext uri="{FF2B5EF4-FFF2-40B4-BE49-F238E27FC236}">
                <a16:creationId xmlns:a16="http://schemas.microsoft.com/office/drawing/2014/main" id="{AB59BC1E-D849-E01E-7604-B2A1586948D7}"/>
              </a:ext>
            </a:extLst>
          </p:cNvPr>
          <p:cNvPicPr>
            <a:picLocks noChangeAspect="1"/>
          </p:cNvPicPr>
          <p:nvPr/>
        </p:nvPicPr>
        <p:blipFill>
          <a:blip r:embed="rId5"/>
          <a:stretch>
            <a:fillRect/>
          </a:stretch>
        </p:blipFill>
        <p:spPr>
          <a:xfrm>
            <a:off x="271291" y="1104672"/>
            <a:ext cx="3949903" cy="3956253"/>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102F69C5-F0FF-140D-4528-26D72C37AFEC}"/>
              </a:ext>
            </a:extLst>
          </p:cNvPr>
          <p:cNvPicPr>
            <a:picLocks noChangeAspect="1"/>
          </p:cNvPicPr>
          <p:nvPr/>
        </p:nvPicPr>
        <p:blipFill>
          <a:blip r:embed="rId6"/>
          <a:stretch>
            <a:fillRect/>
          </a:stretch>
        </p:blipFill>
        <p:spPr>
          <a:xfrm>
            <a:off x="8782339" y="1140345"/>
            <a:ext cx="4858000" cy="4394426"/>
          </a:xfrm>
          <a:prstGeom prst="rect">
            <a:avLst/>
          </a:prstGeom>
        </p:spPr>
      </p:pic>
      <p:pic>
        <p:nvPicPr>
          <p:cNvPr id="18" name="Picture 17">
            <a:extLst>
              <a:ext uri="{FF2B5EF4-FFF2-40B4-BE49-F238E27FC236}">
                <a16:creationId xmlns:a16="http://schemas.microsoft.com/office/drawing/2014/main" id="{AFD79A5E-B5B5-5619-8CDB-E5E38DEDE2AD}"/>
              </a:ext>
            </a:extLst>
          </p:cNvPr>
          <p:cNvPicPr>
            <a:picLocks noChangeAspect="1"/>
          </p:cNvPicPr>
          <p:nvPr/>
        </p:nvPicPr>
        <p:blipFill rotWithShape="1">
          <a:blip r:embed="rId7"/>
          <a:srcRect l="16723" t="50561" r="48495" b="22951"/>
          <a:stretch/>
        </p:blipFill>
        <p:spPr bwMode="auto">
          <a:xfrm>
            <a:off x="3160643" y="5230967"/>
            <a:ext cx="5466521" cy="2601851"/>
          </a:xfrm>
          <a:prstGeom prst="rect">
            <a:avLst/>
          </a:prstGeom>
          <a:ln>
            <a:noFill/>
          </a:ln>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6A832C22-30A8-388C-C343-4CD693DEF396}"/>
              </a:ext>
            </a:extLst>
          </p:cNvPr>
          <p:cNvPicPr>
            <a:picLocks noChangeAspect="1"/>
          </p:cNvPicPr>
          <p:nvPr/>
        </p:nvPicPr>
        <p:blipFill rotWithShape="1">
          <a:blip r:embed="rId8"/>
          <a:srcRect l="38636" t="50000" r="32106" b="16288"/>
          <a:stretch/>
        </p:blipFill>
        <p:spPr>
          <a:xfrm>
            <a:off x="4376369" y="1797484"/>
            <a:ext cx="4002319" cy="2882347"/>
          </a:xfrm>
          <a:prstGeom prst="rect">
            <a:avLst/>
          </a:prstGeom>
        </p:spPr>
      </p:pic>
    </p:spTree>
    <p:extLst>
      <p:ext uri="{BB962C8B-B14F-4D97-AF65-F5344CB8AC3E}">
        <p14:creationId xmlns:p14="http://schemas.microsoft.com/office/powerpoint/2010/main" val="3571720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marL="0" indent="0" algn="ctr">
              <a:lnSpc>
                <a:spcPts val="5468"/>
              </a:lnSpc>
              <a:buNone/>
            </a:pPr>
            <a:r>
              <a:rPr lang="en-US" sz="4374" b="1" dirty="0">
                <a:solidFill>
                  <a:schemeClr val="bg1"/>
                </a:solidFill>
                <a:latin typeface="Raleway" pitchFamily="34" charset="0"/>
              </a:rPr>
              <a:t>PYTHON</a:t>
            </a:r>
            <a:endParaRPr lang="en-US" sz="4374" b="1" dirty="0">
              <a:solidFill>
                <a:schemeClr val="bg1"/>
              </a:solidFill>
            </a:endParaRPr>
          </a:p>
        </p:txBody>
      </p:sp>
      <p:pic>
        <p:nvPicPr>
          <p:cNvPr id="8" name="Picture 7">
            <a:extLst>
              <a:ext uri="{FF2B5EF4-FFF2-40B4-BE49-F238E27FC236}">
                <a16:creationId xmlns:a16="http://schemas.microsoft.com/office/drawing/2014/main" id="{B831557F-EB43-640B-26A9-C0500459B3CC}"/>
              </a:ext>
            </a:extLst>
          </p:cNvPr>
          <p:cNvPicPr>
            <a:picLocks noChangeAspect="1"/>
          </p:cNvPicPr>
          <p:nvPr/>
        </p:nvPicPr>
        <p:blipFill>
          <a:blip r:embed="rId5"/>
          <a:stretch>
            <a:fillRect/>
          </a:stretch>
        </p:blipFill>
        <p:spPr>
          <a:xfrm>
            <a:off x="9093895" y="2624461"/>
            <a:ext cx="5169166" cy="3549832"/>
          </a:xfrm>
          <a:prstGeom prst="rect">
            <a:avLst/>
          </a:prstGeom>
        </p:spPr>
      </p:pic>
      <p:sp>
        <p:nvSpPr>
          <p:cNvPr id="15" name="TextBox 14">
            <a:extLst>
              <a:ext uri="{FF2B5EF4-FFF2-40B4-BE49-F238E27FC236}">
                <a16:creationId xmlns:a16="http://schemas.microsoft.com/office/drawing/2014/main" id="{F16B1877-CBF9-E8C4-1799-69C2D5B1F25B}"/>
              </a:ext>
            </a:extLst>
          </p:cNvPr>
          <p:cNvSpPr txBox="1"/>
          <p:nvPr/>
        </p:nvSpPr>
        <p:spPr>
          <a:xfrm>
            <a:off x="536713" y="1435424"/>
            <a:ext cx="8189844" cy="6124754"/>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ea typeface="+mn-lt"/>
                <a:cs typeface="+mn-lt"/>
              </a:rPr>
              <a:t>Python has an easy-to-read syntax, making it easy to write and understand code. Its use of keywords and indentation helps maintain code structure.</a:t>
            </a:r>
          </a:p>
          <a:p>
            <a:pPr marL="285750" indent="-285750">
              <a:buFont typeface="Arial" panose="020B0604020202020204" pitchFamily="34" charset="0"/>
              <a:buChar char="•"/>
            </a:pPr>
            <a:endParaRPr lang="en-US" sz="2800" dirty="0">
              <a:solidFill>
                <a:schemeClr val="bg1"/>
              </a:solidFill>
              <a:ea typeface="+mn-lt"/>
              <a:cs typeface="+mn-lt"/>
            </a:endParaRPr>
          </a:p>
          <a:p>
            <a:pPr marL="285750" indent="-285750">
              <a:buFont typeface="Arial" panose="020B0604020202020204" pitchFamily="34" charset="0"/>
              <a:buChar char="•"/>
            </a:pPr>
            <a:r>
              <a:rPr lang="en-US" sz="2800" dirty="0">
                <a:solidFill>
                  <a:schemeClr val="bg1"/>
                </a:solidFill>
                <a:ea typeface="+mn-lt"/>
                <a:cs typeface="+mn-lt"/>
              </a:rPr>
              <a:t>Python is cross-platform, allowing code to run on various operating systems without modification.</a:t>
            </a:r>
            <a:endParaRPr lang="en-US" sz="2800" dirty="0">
              <a:solidFill>
                <a:schemeClr val="bg1"/>
              </a:solidFill>
            </a:endParaRPr>
          </a:p>
          <a:p>
            <a:pPr marL="285750" indent="-285750">
              <a:buFont typeface="Arial" panose="020B0604020202020204" pitchFamily="34" charset="0"/>
              <a:buChar char="•"/>
            </a:pPr>
            <a:endParaRPr lang="en-US" sz="2800" dirty="0">
              <a:solidFill>
                <a:schemeClr val="bg1"/>
              </a:solidFill>
              <a:ea typeface="+mn-lt"/>
              <a:cs typeface="+mn-lt"/>
            </a:endParaRPr>
          </a:p>
          <a:p>
            <a:pPr marL="285750" indent="-285750">
              <a:buFont typeface="Arial" panose="020B0604020202020204" pitchFamily="34" charset="0"/>
              <a:buChar char="•"/>
            </a:pPr>
            <a:endParaRPr lang="en-US" sz="2800" dirty="0">
              <a:solidFill>
                <a:schemeClr val="bg1"/>
              </a:solidFill>
              <a:ea typeface="+mn-lt"/>
              <a:cs typeface="+mn-lt"/>
            </a:endParaRPr>
          </a:p>
          <a:p>
            <a:pPr marL="285750" indent="-285750">
              <a:buFont typeface="Arial" panose="020B0604020202020204" pitchFamily="34" charset="0"/>
              <a:buChar char="•"/>
            </a:pPr>
            <a:r>
              <a:rPr lang="en-US" sz="2800" dirty="0">
                <a:solidFill>
                  <a:schemeClr val="bg1"/>
                </a:solidFill>
                <a:ea typeface="+mn-lt"/>
                <a:cs typeface="+mn-lt"/>
              </a:rPr>
              <a:t>Python is a high-level programming language, which means that it abstracts low-level details, making coding easier for developers.</a:t>
            </a:r>
            <a:endParaRPr lang="en-US" sz="2800" dirty="0">
              <a:solidFill>
                <a:schemeClr val="bg1"/>
              </a:solidFill>
            </a:endParaRPr>
          </a:p>
          <a:p>
            <a:pPr marL="285750" indent="-285750">
              <a:buFont typeface="Arial" panose="020B0604020202020204" pitchFamily="34" charset="0"/>
              <a:buChar char="•"/>
            </a:pPr>
            <a:endParaRPr lang="en-US" sz="2800" dirty="0">
              <a:solidFill>
                <a:schemeClr val="bg1"/>
              </a:solidFill>
              <a:ea typeface="+mn-lt"/>
              <a:cs typeface="+mn-lt"/>
            </a:endParaRPr>
          </a:p>
          <a:p>
            <a:endParaRPr lang="en-US" sz="2800" dirty="0">
              <a:solidFill>
                <a:schemeClr val="bg1"/>
              </a:solidFill>
              <a:ea typeface="+mn-lt"/>
              <a:cs typeface="+mn-lt"/>
            </a:endParaRPr>
          </a:p>
          <a:p>
            <a:endParaRPr lang="en-US" sz="2800" dirty="0">
              <a:solidFill>
                <a:schemeClr val="bg1"/>
              </a:solidFill>
            </a:endParaRPr>
          </a:p>
        </p:txBody>
      </p:sp>
    </p:spTree>
    <p:extLst>
      <p:ext uri="{BB962C8B-B14F-4D97-AF65-F5344CB8AC3E}">
        <p14:creationId xmlns:p14="http://schemas.microsoft.com/office/powerpoint/2010/main" val="2634387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marL="0" indent="0" algn="ctr">
              <a:lnSpc>
                <a:spcPts val="5468"/>
              </a:lnSpc>
              <a:buNone/>
            </a:pPr>
            <a:r>
              <a:rPr lang="en-US" sz="4374" b="1" dirty="0">
                <a:solidFill>
                  <a:schemeClr val="bg1"/>
                </a:solidFill>
                <a:latin typeface="Raleway" pitchFamily="34" charset="0"/>
              </a:rPr>
              <a:t>DATA STRUCTURES IN PYTHON</a:t>
            </a:r>
            <a:endParaRPr lang="en-US" sz="4374" b="1" dirty="0">
              <a:solidFill>
                <a:schemeClr val="bg1"/>
              </a:solidFill>
            </a:endParaRPr>
          </a:p>
        </p:txBody>
      </p:sp>
      <p:sp>
        <p:nvSpPr>
          <p:cNvPr id="8" name="Rectangle 7">
            <a:extLst>
              <a:ext uri="{FF2B5EF4-FFF2-40B4-BE49-F238E27FC236}">
                <a16:creationId xmlns:a16="http://schemas.microsoft.com/office/drawing/2014/main" id="{B5E12B3A-C250-8DD3-63B5-163DAAA4641A}"/>
              </a:ext>
            </a:extLst>
          </p:cNvPr>
          <p:cNvSpPr/>
          <p:nvPr/>
        </p:nvSpPr>
        <p:spPr>
          <a:xfrm>
            <a:off x="2037522" y="2504661"/>
            <a:ext cx="11380304" cy="40054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rrow pointing up&#10;&#10;Description automatically generated">
            <a:extLst>
              <a:ext uri="{FF2B5EF4-FFF2-40B4-BE49-F238E27FC236}">
                <a16:creationId xmlns:a16="http://schemas.microsoft.com/office/drawing/2014/main" id="{B03C5F75-5F84-BA3D-A70E-24B0384E65B2}"/>
              </a:ext>
            </a:extLst>
          </p:cNvPr>
          <p:cNvPicPr>
            <a:picLocks noChangeAspect="1"/>
          </p:cNvPicPr>
          <p:nvPr/>
        </p:nvPicPr>
        <p:blipFill>
          <a:blip r:embed="rId5"/>
          <a:stretch>
            <a:fillRect/>
          </a:stretch>
        </p:blipFill>
        <p:spPr>
          <a:xfrm>
            <a:off x="1744437" y="2504660"/>
            <a:ext cx="11484546" cy="4005469"/>
          </a:xfrm>
          <a:prstGeom prst="rect">
            <a:avLst/>
          </a:prstGeom>
        </p:spPr>
      </p:pic>
      <p:pic>
        <p:nvPicPr>
          <p:cNvPr id="13" name="Picture 12">
            <a:extLst>
              <a:ext uri="{FF2B5EF4-FFF2-40B4-BE49-F238E27FC236}">
                <a16:creationId xmlns:a16="http://schemas.microsoft.com/office/drawing/2014/main" id="{CB73F2F2-D2A6-1E55-9F96-81B97FF7D598}"/>
              </a:ext>
            </a:extLst>
          </p:cNvPr>
          <p:cNvPicPr>
            <a:picLocks noChangeAspect="1"/>
          </p:cNvPicPr>
          <p:nvPr/>
        </p:nvPicPr>
        <p:blipFill>
          <a:blip r:embed="rId6"/>
          <a:stretch>
            <a:fillRect/>
          </a:stretch>
        </p:blipFill>
        <p:spPr>
          <a:xfrm>
            <a:off x="4492480" y="3352761"/>
            <a:ext cx="5645440" cy="1524078"/>
          </a:xfrm>
          <a:prstGeom prst="rect">
            <a:avLst/>
          </a:prstGeom>
        </p:spPr>
      </p:pic>
    </p:spTree>
    <p:extLst>
      <p:ext uri="{BB962C8B-B14F-4D97-AF65-F5344CB8AC3E}">
        <p14:creationId xmlns:p14="http://schemas.microsoft.com/office/powerpoint/2010/main" val="3140639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marL="0" indent="0" algn="ctr">
              <a:lnSpc>
                <a:spcPts val="5468"/>
              </a:lnSpc>
              <a:buNone/>
            </a:pPr>
            <a:r>
              <a:rPr lang="en-US" sz="4374" b="1" dirty="0">
                <a:solidFill>
                  <a:schemeClr val="bg1"/>
                </a:solidFill>
                <a:latin typeface="Raleway" pitchFamily="34" charset="0"/>
              </a:rPr>
              <a:t>KEY – VALUE PAIRS</a:t>
            </a:r>
            <a:endParaRPr lang="en-US" sz="4374" b="1" dirty="0">
              <a:solidFill>
                <a:schemeClr val="bg1"/>
              </a:solidFill>
            </a:endParaRPr>
          </a:p>
        </p:txBody>
      </p:sp>
      <p:pic>
        <p:nvPicPr>
          <p:cNvPr id="13" name="Picture 12">
            <a:extLst>
              <a:ext uri="{FF2B5EF4-FFF2-40B4-BE49-F238E27FC236}">
                <a16:creationId xmlns:a16="http://schemas.microsoft.com/office/drawing/2014/main" id="{CB73F2F2-D2A6-1E55-9F96-81B97FF7D598}"/>
              </a:ext>
            </a:extLst>
          </p:cNvPr>
          <p:cNvPicPr>
            <a:picLocks noChangeAspect="1"/>
          </p:cNvPicPr>
          <p:nvPr/>
        </p:nvPicPr>
        <p:blipFill>
          <a:blip r:embed="rId5"/>
          <a:stretch>
            <a:fillRect/>
          </a:stretch>
        </p:blipFill>
        <p:spPr>
          <a:xfrm>
            <a:off x="719519" y="2007704"/>
            <a:ext cx="13668673" cy="3690080"/>
          </a:xfrm>
          <a:prstGeom prst="rect">
            <a:avLst/>
          </a:prstGeom>
        </p:spPr>
      </p:pic>
    </p:spTree>
    <p:extLst>
      <p:ext uri="{BB962C8B-B14F-4D97-AF65-F5344CB8AC3E}">
        <p14:creationId xmlns:p14="http://schemas.microsoft.com/office/powerpoint/2010/main" val="393586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marL="0" indent="0" algn="ctr">
              <a:lnSpc>
                <a:spcPts val="5468"/>
              </a:lnSpc>
              <a:buNone/>
            </a:pPr>
            <a:r>
              <a:rPr lang="en-US" sz="4374" b="1" dirty="0">
                <a:solidFill>
                  <a:schemeClr val="bg1"/>
                </a:solidFill>
                <a:latin typeface="Raleway" pitchFamily="34" charset="0"/>
              </a:rPr>
              <a:t>PYSPARK</a:t>
            </a:r>
            <a:endParaRPr lang="en-US" sz="4374" b="1" dirty="0">
              <a:solidFill>
                <a:schemeClr val="bg1"/>
              </a:solidFill>
            </a:endParaRPr>
          </a:p>
        </p:txBody>
      </p:sp>
      <p:sp>
        <p:nvSpPr>
          <p:cNvPr id="15" name="TextBox 14">
            <a:extLst>
              <a:ext uri="{FF2B5EF4-FFF2-40B4-BE49-F238E27FC236}">
                <a16:creationId xmlns:a16="http://schemas.microsoft.com/office/drawing/2014/main" id="{F16B1877-CBF9-E8C4-1799-69C2D5B1F25B}"/>
              </a:ext>
            </a:extLst>
          </p:cNvPr>
          <p:cNvSpPr txBox="1"/>
          <p:nvPr/>
        </p:nvSpPr>
        <p:spPr>
          <a:xfrm>
            <a:off x="536713" y="1435424"/>
            <a:ext cx="13825330" cy="2677656"/>
          </a:xfrm>
          <a:prstGeom prst="rect">
            <a:avLst/>
          </a:prstGeom>
          <a:noFill/>
        </p:spPr>
        <p:txBody>
          <a:bodyPr wrap="square">
            <a:spAutoFit/>
          </a:bodyPr>
          <a:lstStyle/>
          <a:p>
            <a:pPr algn="ctr"/>
            <a:r>
              <a:rPr lang="en-US" sz="2800" dirty="0" err="1">
                <a:solidFill>
                  <a:schemeClr val="bg1"/>
                </a:solidFill>
                <a:ea typeface="+mn-lt"/>
                <a:cs typeface="+mn-lt"/>
              </a:rPr>
              <a:t>PySpark</a:t>
            </a:r>
            <a:r>
              <a:rPr lang="en-US" sz="2800" dirty="0">
                <a:solidFill>
                  <a:schemeClr val="bg1"/>
                </a:solidFill>
                <a:ea typeface="+mn-lt"/>
                <a:cs typeface="+mn-lt"/>
              </a:rPr>
              <a:t> is a powerful open-source framework for distributed data processing and analysis, particularly well-suited for big data applications.</a:t>
            </a:r>
            <a:endParaRPr lang="en-US" sz="2800" dirty="0">
              <a:solidFill>
                <a:schemeClr val="bg1"/>
              </a:solidFill>
            </a:endParaRPr>
          </a:p>
          <a:p>
            <a:pPr marL="285750" indent="-285750" algn="ctr">
              <a:buFont typeface="Arial" panose="020B0604020202020204" pitchFamily="34" charset="0"/>
              <a:buChar char="•"/>
            </a:pPr>
            <a:endParaRPr lang="en-US" sz="2800" dirty="0">
              <a:solidFill>
                <a:schemeClr val="bg1"/>
              </a:solidFill>
              <a:ea typeface="+mn-lt"/>
              <a:cs typeface="+mn-lt"/>
            </a:endParaRPr>
          </a:p>
          <a:p>
            <a:pPr algn="ctr"/>
            <a:endParaRPr lang="en-US" sz="2800" dirty="0">
              <a:solidFill>
                <a:schemeClr val="bg1"/>
              </a:solidFill>
              <a:ea typeface="+mn-lt"/>
              <a:cs typeface="+mn-lt"/>
            </a:endParaRPr>
          </a:p>
          <a:p>
            <a:pPr algn="ctr"/>
            <a:endParaRPr lang="en-US" sz="2800" dirty="0">
              <a:solidFill>
                <a:schemeClr val="bg1"/>
              </a:solidFill>
              <a:ea typeface="+mn-lt"/>
              <a:cs typeface="+mn-lt"/>
            </a:endParaRPr>
          </a:p>
          <a:p>
            <a:pPr algn="ctr"/>
            <a:endParaRPr lang="en-US" sz="2800" dirty="0">
              <a:solidFill>
                <a:schemeClr val="bg1"/>
              </a:solidFill>
            </a:endParaRPr>
          </a:p>
        </p:txBody>
      </p:sp>
      <p:pic>
        <p:nvPicPr>
          <p:cNvPr id="7" name="Picture 6">
            <a:extLst>
              <a:ext uri="{FF2B5EF4-FFF2-40B4-BE49-F238E27FC236}">
                <a16:creationId xmlns:a16="http://schemas.microsoft.com/office/drawing/2014/main" id="{070BF614-B68A-B5E8-BDCA-1E9D67BE1EEC}"/>
              </a:ext>
            </a:extLst>
          </p:cNvPr>
          <p:cNvPicPr>
            <a:picLocks noChangeAspect="1"/>
          </p:cNvPicPr>
          <p:nvPr/>
        </p:nvPicPr>
        <p:blipFill>
          <a:blip r:embed="rId5"/>
          <a:stretch>
            <a:fillRect/>
          </a:stretch>
        </p:blipFill>
        <p:spPr>
          <a:xfrm>
            <a:off x="429066" y="2695072"/>
            <a:ext cx="13664621" cy="4377681"/>
          </a:xfrm>
          <a:prstGeom prst="rect">
            <a:avLst/>
          </a:prstGeom>
        </p:spPr>
      </p:pic>
    </p:spTree>
    <p:extLst>
      <p:ext uri="{BB962C8B-B14F-4D97-AF65-F5344CB8AC3E}">
        <p14:creationId xmlns:p14="http://schemas.microsoft.com/office/powerpoint/2010/main" val="3544862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algn="ctr"/>
            <a:r>
              <a:rPr lang="en-US" sz="4800" dirty="0">
                <a:solidFill>
                  <a:schemeClr val="bg1"/>
                </a:solidFill>
                <a:latin typeface="72" panose="020B0503030000000003" pitchFamily="34" charset="0"/>
                <a:ea typeface="+mn-lt"/>
                <a:cs typeface="72" panose="020B0503030000000003" pitchFamily="34" charset="0"/>
              </a:rPr>
              <a:t>RDD (RESILIENT DISTRIBUTED DATASET)</a:t>
            </a:r>
          </a:p>
        </p:txBody>
      </p:sp>
      <p:pic>
        <p:nvPicPr>
          <p:cNvPr id="6" name="Picture 5">
            <a:extLst>
              <a:ext uri="{FF2B5EF4-FFF2-40B4-BE49-F238E27FC236}">
                <a16:creationId xmlns:a16="http://schemas.microsoft.com/office/drawing/2014/main" id="{6BCBC20B-B022-694E-3F67-1C0A0EBFFCFB}"/>
              </a:ext>
            </a:extLst>
          </p:cNvPr>
          <p:cNvPicPr>
            <a:picLocks noChangeAspect="1"/>
          </p:cNvPicPr>
          <p:nvPr/>
        </p:nvPicPr>
        <p:blipFill>
          <a:blip r:embed="rId5"/>
          <a:stretch>
            <a:fillRect/>
          </a:stretch>
        </p:blipFill>
        <p:spPr>
          <a:xfrm>
            <a:off x="375919" y="1346357"/>
            <a:ext cx="14098913" cy="5700486"/>
          </a:xfrm>
          <a:prstGeom prst="rect">
            <a:avLst/>
          </a:prstGeom>
        </p:spPr>
      </p:pic>
    </p:spTree>
    <p:extLst>
      <p:ext uri="{BB962C8B-B14F-4D97-AF65-F5344CB8AC3E}">
        <p14:creationId xmlns:p14="http://schemas.microsoft.com/office/powerpoint/2010/main" val="3387416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algn="ctr"/>
            <a:r>
              <a:rPr lang="en-US" sz="4800" dirty="0">
                <a:solidFill>
                  <a:schemeClr val="bg1"/>
                </a:solidFill>
                <a:latin typeface="72" panose="020B0503030000000003" pitchFamily="34" charset="0"/>
                <a:ea typeface="+mn-lt"/>
                <a:cs typeface="72" panose="020B0503030000000003" pitchFamily="34" charset="0"/>
              </a:rPr>
              <a:t>HANDS –ON </a:t>
            </a:r>
          </a:p>
        </p:txBody>
      </p:sp>
      <p:pic>
        <p:nvPicPr>
          <p:cNvPr id="8" name="Picture 7" descr="A screenshot of a computer&#10;&#10;Description automatically generated">
            <a:extLst>
              <a:ext uri="{FF2B5EF4-FFF2-40B4-BE49-F238E27FC236}">
                <a16:creationId xmlns:a16="http://schemas.microsoft.com/office/drawing/2014/main" id="{8FD595A3-E8F9-3509-C7D4-8929B649E22B}"/>
              </a:ext>
            </a:extLst>
          </p:cNvPr>
          <p:cNvPicPr>
            <a:picLocks noChangeAspect="1"/>
          </p:cNvPicPr>
          <p:nvPr/>
        </p:nvPicPr>
        <p:blipFill>
          <a:blip r:embed="rId5"/>
          <a:stretch>
            <a:fillRect/>
          </a:stretch>
        </p:blipFill>
        <p:spPr>
          <a:xfrm>
            <a:off x="169790" y="1174598"/>
            <a:ext cx="10871759" cy="2940201"/>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47DD646B-97C3-0DE0-4669-4FC7737B6E75}"/>
              </a:ext>
            </a:extLst>
          </p:cNvPr>
          <p:cNvPicPr>
            <a:picLocks noChangeAspect="1"/>
          </p:cNvPicPr>
          <p:nvPr/>
        </p:nvPicPr>
        <p:blipFill>
          <a:blip r:embed="rId6"/>
          <a:stretch>
            <a:fillRect/>
          </a:stretch>
        </p:blipFill>
        <p:spPr>
          <a:xfrm>
            <a:off x="3586089" y="4354767"/>
            <a:ext cx="10897160" cy="2991004"/>
          </a:xfrm>
          <a:prstGeom prst="rect">
            <a:avLst/>
          </a:prstGeom>
        </p:spPr>
      </p:pic>
    </p:spTree>
    <p:extLst>
      <p:ext uri="{BB962C8B-B14F-4D97-AF65-F5344CB8AC3E}">
        <p14:creationId xmlns:p14="http://schemas.microsoft.com/office/powerpoint/2010/main" val="1723712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108486" y="604754"/>
            <a:ext cx="14194766" cy="1388745"/>
          </a:xfrm>
          <a:prstGeom prst="rect">
            <a:avLst/>
          </a:prstGeom>
          <a:noFill/>
          <a:ln/>
        </p:spPr>
        <p:txBody>
          <a:bodyPr wrap="square" rtlCol="0" anchor="t"/>
          <a:lstStyle/>
          <a:p>
            <a:pPr marL="0" indent="0" algn="ctr">
              <a:lnSpc>
                <a:spcPts val="5468"/>
              </a:lnSpc>
              <a:buNone/>
            </a:pPr>
            <a:r>
              <a:rPr lang="en-US" sz="4374" b="1" dirty="0">
                <a:solidFill>
                  <a:srgbClr val="FFFFFF"/>
                </a:solidFill>
                <a:latin typeface="Syne" pitchFamily="34" charset="0"/>
                <a:ea typeface="Syne" pitchFamily="34" charset="-122"/>
                <a:cs typeface="Syne" pitchFamily="34" charset="-120"/>
              </a:rPr>
              <a:t>Software Development Life Cycle</a:t>
            </a:r>
            <a:endParaRPr lang="en-US" sz="4374" dirty="0"/>
          </a:p>
        </p:txBody>
      </p:sp>
      <p:pic>
        <p:nvPicPr>
          <p:cNvPr id="8" name="Picture 7">
            <a:extLst>
              <a:ext uri="{FF2B5EF4-FFF2-40B4-BE49-F238E27FC236}">
                <a16:creationId xmlns:a16="http://schemas.microsoft.com/office/drawing/2014/main" id="{6E24F581-EC57-08C8-CC90-FDDCD02F3FDB}"/>
              </a:ext>
            </a:extLst>
          </p:cNvPr>
          <p:cNvPicPr>
            <a:picLocks noChangeAspect="1"/>
          </p:cNvPicPr>
          <p:nvPr/>
        </p:nvPicPr>
        <p:blipFill rotWithShape="1">
          <a:blip r:embed="rId3"/>
          <a:srcRect l="19095" r="20368"/>
          <a:stretch/>
        </p:blipFill>
        <p:spPr>
          <a:xfrm>
            <a:off x="3896139" y="1299127"/>
            <a:ext cx="6619461" cy="6267450"/>
          </a:xfrm>
          <a:prstGeom prst="rect">
            <a:avLst/>
          </a:prstGeom>
        </p:spPr>
      </p:pic>
      <p:pic>
        <p:nvPicPr>
          <p:cNvPr id="5" name="Image 0" descr="preencoded.png">
            <a:extLst>
              <a:ext uri="{FF2B5EF4-FFF2-40B4-BE49-F238E27FC236}">
                <a16:creationId xmlns:a16="http://schemas.microsoft.com/office/drawing/2014/main" id="{EB49CCDA-1033-2EB8-A8B3-CE4E4EAE8DBA}"/>
              </a:ext>
            </a:extLst>
          </p:cNvPr>
          <p:cNvPicPr>
            <a:picLocks noChangeAspect="1"/>
          </p:cNvPicPr>
          <p:nvPr/>
        </p:nvPicPr>
        <p:blipFill>
          <a:blip r:embed="rId4"/>
          <a:stretch>
            <a:fillRect/>
          </a:stretch>
        </p:blipFill>
        <p:spPr>
          <a:xfrm>
            <a:off x="0" y="-637954"/>
            <a:ext cx="14630400" cy="1019651"/>
          </a:xfrm>
          <a:prstGeom prst="rect">
            <a:avLst/>
          </a:prstGeom>
        </p:spPr>
      </p:pic>
    </p:spTree>
    <p:extLst>
      <p:ext uri="{BB962C8B-B14F-4D97-AF65-F5344CB8AC3E}">
        <p14:creationId xmlns:p14="http://schemas.microsoft.com/office/powerpoint/2010/main" val="783549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algn="ctr"/>
            <a:r>
              <a:rPr lang="en-US" sz="4800" dirty="0">
                <a:solidFill>
                  <a:schemeClr val="bg1"/>
                </a:solidFill>
                <a:latin typeface="72" panose="020B0503030000000003" pitchFamily="34" charset="0"/>
                <a:ea typeface="+mn-lt"/>
                <a:cs typeface="72" panose="020B0503030000000003" pitchFamily="34" charset="0"/>
              </a:rPr>
              <a:t>HANDS –ON </a:t>
            </a:r>
          </a:p>
        </p:txBody>
      </p:sp>
      <p:pic>
        <p:nvPicPr>
          <p:cNvPr id="7" name="Picture 6" descr="A screenshot of a computer&#10;&#10;Description automatically generated">
            <a:extLst>
              <a:ext uri="{FF2B5EF4-FFF2-40B4-BE49-F238E27FC236}">
                <a16:creationId xmlns:a16="http://schemas.microsoft.com/office/drawing/2014/main" id="{CF4D2112-0E84-5469-9FEE-CEEC1A05479E}"/>
              </a:ext>
            </a:extLst>
          </p:cNvPr>
          <p:cNvPicPr>
            <a:picLocks noChangeAspect="1"/>
          </p:cNvPicPr>
          <p:nvPr/>
        </p:nvPicPr>
        <p:blipFill>
          <a:blip r:embed="rId5"/>
          <a:stretch>
            <a:fillRect/>
          </a:stretch>
        </p:blipFill>
        <p:spPr>
          <a:xfrm>
            <a:off x="165632" y="914236"/>
            <a:ext cx="7477560" cy="412781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FC6840E-703D-B2A8-08B8-F98F87AD832A}"/>
              </a:ext>
            </a:extLst>
          </p:cNvPr>
          <p:cNvPicPr>
            <a:picLocks noChangeAspect="1"/>
          </p:cNvPicPr>
          <p:nvPr/>
        </p:nvPicPr>
        <p:blipFill>
          <a:blip r:embed="rId6"/>
          <a:stretch>
            <a:fillRect/>
          </a:stretch>
        </p:blipFill>
        <p:spPr>
          <a:xfrm>
            <a:off x="5990025" y="3468992"/>
            <a:ext cx="8474743" cy="4620502"/>
          </a:xfrm>
          <a:prstGeom prst="rect">
            <a:avLst/>
          </a:prstGeom>
        </p:spPr>
      </p:pic>
    </p:spTree>
    <p:extLst>
      <p:ext uri="{BB962C8B-B14F-4D97-AF65-F5344CB8AC3E}">
        <p14:creationId xmlns:p14="http://schemas.microsoft.com/office/powerpoint/2010/main" val="884788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85021"/>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algn="ctr"/>
            <a:r>
              <a:rPr lang="en-US" sz="4800" dirty="0">
                <a:solidFill>
                  <a:schemeClr val="bg1"/>
                </a:solidFill>
                <a:latin typeface="72" panose="020B0503030000000003" pitchFamily="34" charset="0"/>
                <a:ea typeface="+mn-lt"/>
                <a:cs typeface="72" panose="020B0503030000000003" pitchFamily="34" charset="0"/>
              </a:rPr>
              <a:t>HANDS –ON </a:t>
            </a:r>
          </a:p>
        </p:txBody>
      </p:sp>
      <p:pic>
        <p:nvPicPr>
          <p:cNvPr id="7" name="Picture 6" descr="A screenshot of a computer&#10;&#10;Description automatically generated">
            <a:extLst>
              <a:ext uri="{FF2B5EF4-FFF2-40B4-BE49-F238E27FC236}">
                <a16:creationId xmlns:a16="http://schemas.microsoft.com/office/drawing/2014/main" id="{CF6FB762-4A0C-64E6-3823-ACF1839E17C8}"/>
              </a:ext>
            </a:extLst>
          </p:cNvPr>
          <p:cNvPicPr>
            <a:picLocks noChangeAspect="1"/>
          </p:cNvPicPr>
          <p:nvPr/>
        </p:nvPicPr>
        <p:blipFill rotWithShape="1">
          <a:blip r:embed="rId5"/>
          <a:srcRect l="5021" r="8033" b="28964"/>
          <a:stretch/>
        </p:blipFill>
        <p:spPr>
          <a:xfrm>
            <a:off x="377687" y="934630"/>
            <a:ext cx="6728792" cy="290079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3B9E1EDC-DFE2-BE8A-5598-8BA0A1E72F78}"/>
              </a:ext>
            </a:extLst>
          </p:cNvPr>
          <p:cNvPicPr>
            <a:picLocks noChangeAspect="1"/>
          </p:cNvPicPr>
          <p:nvPr/>
        </p:nvPicPr>
        <p:blipFill>
          <a:blip r:embed="rId6"/>
          <a:stretch>
            <a:fillRect/>
          </a:stretch>
        </p:blipFill>
        <p:spPr>
          <a:xfrm>
            <a:off x="5677667" y="3835427"/>
            <a:ext cx="8754815" cy="4235906"/>
          </a:xfrm>
          <a:prstGeom prst="rect">
            <a:avLst/>
          </a:prstGeom>
        </p:spPr>
      </p:pic>
    </p:spTree>
    <p:extLst>
      <p:ext uri="{BB962C8B-B14F-4D97-AF65-F5344CB8AC3E}">
        <p14:creationId xmlns:p14="http://schemas.microsoft.com/office/powerpoint/2010/main" val="9058635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85021"/>
            <a:ext cx="14630400" cy="8229600"/>
          </a:xfrm>
          <a:prstGeom prst="rect">
            <a:avLst/>
          </a:prstGeom>
          <a:solidFill>
            <a:srgbClr val="0C0A33">
              <a:alpha val="80000"/>
            </a:srgbClr>
          </a:solidFill>
          <a:ln/>
        </p:spPr>
      </p:sp>
      <p:pic>
        <p:nvPicPr>
          <p:cNvPr id="10" name="Image 0" descr="preencoded.png">
            <a:extLst>
              <a:ext uri="{FF2B5EF4-FFF2-40B4-BE49-F238E27FC236}">
                <a16:creationId xmlns:a16="http://schemas.microsoft.com/office/drawing/2014/main" id="{D1188F3B-DD68-5610-34F0-8E707B0D11BE}"/>
              </a:ext>
            </a:extLst>
          </p:cNvPr>
          <p:cNvPicPr>
            <a:picLocks noChangeAspect="1"/>
          </p:cNvPicPr>
          <p:nvPr/>
        </p:nvPicPr>
        <p:blipFill>
          <a:blip r:embed="rId4"/>
          <a:stretch>
            <a:fillRect/>
          </a:stretch>
        </p:blipFill>
        <p:spPr>
          <a:xfrm>
            <a:off x="1" y="-104899"/>
            <a:ext cx="14630400" cy="1019651"/>
          </a:xfrm>
          <a:prstGeom prst="rect">
            <a:avLst/>
          </a:prstGeom>
        </p:spPr>
      </p:pic>
      <p:sp>
        <p:nvSpPr>
          <p:cNvPr id="11" name="Text 2">
            <a:extLst>
              <a:ext uri="{FF2B5EF4-FFF2-40B4-BE49-F238E27FC236}">
                <a16:creationId xmlns:a16="http://schemas.microsoft.com/office/drawing/2014/main" id="{C77415E1-DE69-81D1-AA2A-61953834EC1C}"/>
              </a:ext>
            </a:extLst>
          </p:cNvPr>
          <p:cNvSpPr/>
          <p:nvPr/>
        </p:nvSpPr>
        <p:spPr>
          <a:xfrm>
            <a:off x="-1" y="85021"/>
            <a:ext cx="14630401" cy="569155"/>
          </a:xfrm>
          <a:prstGeom prst="rect">
            <a:avLst/>
          </a:prstGeom>
          <a:noFill/>
          <a:ln/>
        </p:spPr>
        <p:txBody>
          <a:bodyPr wrap="square" rtlCol="0" anchor="t"/>
          <a:lstStyle/>
          <a:p>
            <a:pPr algn="ctr"/>
            <a:r>
              <a:rPr lang="en-US" sz="4800" dirty="0">
                <a:solidFill>
                  <a:schemeClr val="bg1"/>
                </a:solidFill>
                <a:latin typeface="72" panose="020B0503030000000003" pitchFamily="34" charset="0"/>
                <a:ea typeface="+mn-lt"/>
                <a:cs typeface="72" panose="020B0503030000000003" pitchFamily="34" charset="0"/>
              </a:rPr>
              <a:t>HANDS –ON </a:t>
            </a:r>
          </a:p>
        </p:txBody>
      </p:sp>
      <p:pic>
        <p:nvPicPr>
          <p:cNvPr id="8" name="Picture 7" descr="A screenshot of a computer&#10;&#10;Description automatically generated">
            <a:extLst>
              <a:ext uri="{FF2B5EF4-FFF2-40B4-BE49-F238E27FC236}">
                <a16:creationId xmlns:a16="http://schemas.microsoft.com/office/drawing/2014/main" id="{C27BDB93-C1CD-0878-44DB-D8BFC86D7BF4}"/>
              </a:ext>
            </a:extLst>
          </p:cNvPr>
          <p:cNvPicPr>
            <a:picLocks noChangeAspect="1"/>
          </p:cNvPicPr>
          <p:nvPr/>
        </p:nvPicPr>
        <p:blipFill>
          <a:blip r:embed="rId5"/>
          <a:stretch>
            <a:fillRect/>
          </a:stretch>
        </p:blipFill>
        <p:spPr>
          <a:xfrm>
            <a:off x="2085706" y="1222792"/>
            <a:ext cx="10458988" cy="6718645"/>
          </a:xfrm>
          <a:prstGeom prst="rect">
            <a:avLst/>
          </a:prstGeom>
        </p:spPr>
      </p:pic>
    </p:spTree>
    <p:extLst>
      <p:ext uri="{BB962C8B-B14F-4D97-AF65-F5344CB8AC3E}">
        <p14:creationId xmlns:p14="http://schemas.microsoft.com/office/powerpoint/2010/main" val="174302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495348"/>
          </a:xfrm>
          <a:prstGeom prst="rect">
            <a:avLst/>
          </a:prstGeom>
          <a:solidFill>
            <a:srgbClr val="0C0A33"/>
          </a:solidFill>
          <a:ln/>
        </p:spPr>
      </p:sp>
      <p:sp>
        <p:nvSpPr>
          <p:cNvPr id="4" name="Text 2"/>
          <p:cNvSpPr/>
          <p:nvPr/>
        </p:nvSpPr>
        <p:spPr>
          <a:xfrm>
            <a:off x="3838456" y="427673"/>
            <a:ext cx="5798820" cy="486013"/>
          </a:xfrm>
          <a:prstGeom prst="rect">
            <a:avLst/>
          </a:prstGeom>
          <a:noFill/>
          <a:ln/>
        </p:spPr>
        <p:txBody>
          <a:bodyPr wrap="none" rtlCol="0" anchor="t"/>
          <a:lstStyle/>
          <a:p>
            <a:pPr marL="0" indent="0">
              <a:lnSpc>
                <a:spcPts val="3827"/>
              </a:lnSpc>
              <a:buNone/>
            </a:pPr>
            <a:r>
              <a:rPr lang="en-US" sz="3062" b="1" dirty="0">
                <a:solidFill>
                  <a:srgbClr val="FFFFFF"/>
                </a:solidFill>
                <a:latin typeface="Syne" pitchFamily="34" charset="0"/>
                <a:ea typeface="Syne" pitchFamily="34" charset="-122"/>
                <a:cs typeface="Syne" pitchFamily="34" charset="-120"/>
              </a:rPr>
              <a:t>Software Testing Life Cycle</a:t>
            </a:r>
            <a:endParaRPr lang="en-US" sz="3062" dirty="0"/>
          </a:p>
        </p:txBody>
      </p:sp>
      <p:sp>
        <p:nvSpPr>
          <p:cNvPr id="5" name="Shape 3"/>
          <p:cNvSpPr/>
          <p:nvPr/>
        </p:nvSpPr>
        <p:spPr>
          <a:xfrm>
            <a:off x="4062055" y="1224677"/>
            <a:ext cx="19407" cy="6842998"/>
          </a:xfrm>
          <a:prstGeom prst="rect">
            <a:avLst/>
          </a:prstGeom>
          <a:solidFill>
            <a:srgbClr val="8061FF"/>
          </a:solidFill>
          <a:ln/>
        </p:spPr>
      </p:sp>
      <p:sp>
        <p:nvSpPr>
          <p:cNvPr id="6" name="Shape 4"/>
          <p:cNvSpPr/>
          <p:nvPr/>
        </p:nvSpPr>
        <p:spPr>
          <a:xfrm>
            <a:off x="4246662" y="1511320"/>
            <a:ext cx="544354" cy="19407"/>
          </a:xfrm>
          <a:prstGeom prst="rect">
            <a:avLst/>
          </a:prstGeom>
          <a:solidFill>
            <a:srgbClr val="8061FF"/>
          </a:solidFill>
          <a:ln/>
        </p:spPr>
      </p:sp>
      <p:sp>
        <p:nvSpPr>
          <p:cNvPr id="7" name="Shape 5"/>
          <p:cNvSpPr/>
          <p:nvPr/>
        </p:nvSpPr>
        <p:spPr>
          <a:xfrm>
            <a:off x="3896737" y="1346121"/>
            <a:ext cx="349925" cy="349925"/>
          </a:xfrm>
          <a:prstGeom prst="roundRect">
            <a:avLst>
              <a:gd name="adj" fmla="val 13335"/>
            </a:avLst>
          </a:prstGeom>
          <a:solidFill>
            <a:srgbClr val="171542"/>
          </a:solidFill>
          <a:ln/>
        </p:spPr>
      </p:sp>
      <p:sp>
        <p:nvSpPr>
          <p:cNvPr id="8" name="Text 6"/>
          <p:cNvSpPr/>
          <p:nvPr/>
        </p:nvSpPr>
        <p:spPr>
          <a:xfrm>
            <a:off x="4025920" y="1375172"/>
            <a:ext cx="91440" cy="291703"/>
          </a:xfrm>
          <a:prstGeom prst="rect">
            <a:avLst/>
          </a:prstGeom>
          <a:noFill/>
          <a:ln/>
        </p:spPr>
        <p:txBody>
          <a:bodyPr wrap="none" rtlCol="0" anchor="t"/>
          <a:lstStyle/>
          <a:p>
            <a:pPr marL="0" indent="0" algn="ctr">
              <a:lnSpc>
                <a:spcPts val="2296"/>
              </a:lnSpc>
              <a:buNone/>
            </a:pPr>
            <a:r>
              <a:rPr lang="en-US" sz="1837" b="1" dirty="0">
                <a:solidFill>
                  <a:srgbClr val="FFFFFF"/>
                </a:solidFill>
                <a:latin typeface="Syne" pitchFamily="34" charset="0"/>
                <a:ea typeface="Syne" pitchFamily="34" charset="-122"/>
                <a:cs typeface="Syne" pitchFamily="34" charset="-120"/>
              </a:rPr>
              <a:t>1</a:t>
            </a:r>
            <a:endParaRPr lang="en-US" sz="1837" dirty="0"/>
          </a:p>
        </p:txBody>
      </p:sp>
      <p:sp>
        <p:nvSpPr>
          <p:cNvPr id="9" name="Text 7"/>
          <p:cNvSpPr/>
          <p:nvPr/>
        </p:nvSpPr>
        <p:spPr>
          <a:xfrm>
            <a:off x="4927163" y="1380173"/>
            <a:ext cx="2316480" cy="243007"/>
          </a:xfrm>
          <a:prstGeom prst="rect">
            <a:avLst/>
          </a:prstGeom>
          <a:noFill/>
          <a:ln/>
        </p:spPr>
        <p:txBody>
          <a:bodyPr wrap="none" rtlCol="0" anchor="t"/>
          <a:lstStyle/>
          <a:p>
            <a:pPr marL="0" indent="0" algn="l">
              <a:lnSpc>
                <a:spcPts val="1914"/>
              </a:lnSpc>
              <a:buNone/>
            </a:pPr>
            <a:r>
              <a:rPr lang="en-US" sz="1531" b="1" dirty="0">
                <a:solidFill>
                  <a:srgbClr val="FFFFFF"/>
                </a:solidFill>
                <a:latin typeface="Syne" pitchFamily="34" charset="0"/>
                <a:ea typeface="Syne" pitchFamily="34" charset="-122"/>
                <a:cs typeface="Syne" pitchFamily="34" charset="-120"/>
              </a:rPr>
              <a:t>Requirement Analysis</a:t>
            </a:r>
            <a:endParaRPr lang="en-US" sz="1531" dirty="0"/>
          </a:p>
        </p:txBody>
      </p:sp>
      <p:sp>
        <p:nvSpPr>
          <p:cNvPr id="10" name="Text 8"/>
          <p:cNvSpPr/>
          <p:nvPr/>
        </p:nvSpPr>
        <p:spPr>
          <a:xfrm>
            <a:off x="4927163" y="1778675"/>
            <a:ext cx="5864781" cy="497443"/>
          </a:xfrm>
          <a:prstGeom prst="rect">
            <a:avLst/>
          </a:prstGeom>
          <a:noFill/>
          <a:ln/>
        </p:spPr>
        <p:txBody>
          <a:bodyPr wrap="square" rtlCol="0" anchor="t"/>
          <a:lstStyle/>
          <a:p>
            <a:pPr marL="0" indent="0" algn="l">
              <a:lnSpc>
                <a:spcPts val="1960"/>
              </a:lnSpc>
              <a:buNone/>
            </a:pPr>
            <a:r>
              <a:rPr lang="en-US" sz="1225" dirty="0">
                <a:solidFill>
                  <a:srgbClr val="D9E1FF"/>
                </a:solidFill>
                <a:latin typeface="Arimo" pitchFamily="34" charset="0"/>
                <a:ea typeface="Arimo" pitchFamily="34" charset="-122"/>
                <a:cs typeface="Arimo" pitchFamily="34" charset="-120"/>
              </a:rPr>
              <a:t>Understand the client's requirements and create a detailed plan for software creation and testing.</a:t>
            </a:r>
            <a:endParaRPr lang="en-US" sz="1225" dirty="0"/>
          </a:p>
        </p:txBody>
      </p:sp>
      <p:sp>
        <p:nvSpPr>
          <p:cNvPr id="11" name="Shape 9"/>
          <p:cNvSpPr/>
          <p:nvPr/>
        </p:nvSpPr>
        <p:spPr>
          <a:xfrm>
            <a:off x="4246662" y="2911019"/>
            <a:ext cx="544354" cy="19407"/>
          </a:xfrm>
          <a:prstGeom prst="rect">
            <a:avLst/>
          </a:prstGeom>
          <a:solidFill>
            <a:srgbClr val="8061FF"/>
          </a:solidFill>
          <a:ln/>
        </p:spPr>
      </p:sp>
      <p:sp>
        <p:nvSpPr>
          <p:cNvPr id="12" name="Shape 10"/>
          <p:cNvSpPr/>
          <p:nvPr/>
        </p:nvSpPr>
        <p:spPr>
          <a:xfrm>
            <a:off x="3896737" y="2745819"/>
            <a:ext cx="349925" cy="349925"/>
          </a:xfrm>
          <a:prstGeom prst="roundRect">
            <a:avLst>
              <a:gd name="adj" fmla="val 13335"/>
            </a:avLst>
          </a:prstGeom>
          <a:solidFill>
            <a:srgbClr val="171542"/>
          </a:solidFill>
          <a:ln/>
        </p:spPr>
      </p:sp>
      <p:sp>
        <p:nvSpPr>
          <p:cNvPr id="13" name="Text 11"/>
          <p:cNvSpPr/>
          <p:nvPr/>
        </p:nvSpPr>
        <p:spPr>
          <a:xfrm>
            <a:off x="3999250" y="2774871"/>
            <a:ext cx="144780" cy="291703"/>
          </a:xfrm>
          <a:prstGeom prst="rect">
            <a:avLst/>
          </a:prstGeom>
          <a:noFill/>
          <a:ln/>
        </p:spPr>
        <p:txBody>
          <a:bodyPr wrap="none" rtlCol="0" anchor="t"/>
          <a:lstStyle/>
          <a:p>
            <a:pPr marL="0" indent="0" algn="ctr">
              <a:lnSpc>
                <a:spcPts val="2296"/>
              </a:lnSpc>
              <a:buNone/>
            </a:pPr>
            <a:r>
              <a:rPr lang="en-US" sz="1837" b="1" dirty="0">
                <a:solidFill>
                  <a:srgbClr val="FFFFFF"/>
                </a:solidFill>
                <a:latin typeface="Syne" pitchFamily="34" charset="0"/>
                <a:ea typeface="Syne" pitchFamily="34" charset="-122"/>
                <a:cs typeface="Syne" pitchFamily="34" charset="-120"/>
              </a:rPr>
              <a:t>2</a:t>
            </a:r>
            <a:endParaRPr lang="en-US" sz="1837" dirty="0"/>
          </a:p>
        </p:txBody>
      </p:sp>
      <p:sp>
        <p:nvSpPr>
          <p:cNvPr id="14" name="Text 12"/>
          <p:cNvSpPr/>
          <p:nvPr/>
        </p:nvSpPr>
        <p:spPr>
          <a:xfrm>
            <a:off x="4927163" y="2779871"/>
            <a:ext cx="4175760" cy="243007"/>
          </a:xfrm>
          <a:prstGeom prst="rect">
            <a:avLst/>
          </a:prstGeom>
          <a:noFill/>
          <a:ln/>
        </p:spPr>
        <p:txBody>
          <a:bodyPr wrap="none" rtlCol="0" anchor="t"/>
          <a:lstStyle/>
          <a:p>
            <a:pPr marL="0" indent="0" algn="l">
              <a:lnSpc>
                <a:spcPts val="1914"/>
              </a:lnSpc>
              <a:buNone/>
            </a:pPr>
            <a:r>
              <a:rPr lang="en-US" sz="1531" b="1" dirty="0">
                <a:solidFill>
                  <a:srgbClr val="FFFFFF"/>
                </a:solidFill>
                <a:latin typeface="Syne" pitchFamily="34" charset="0"/>
                <a:ea typeface="Syne" pitchFamily="34" charset="-122"/>
                <a:cs typeface="Syne" pitchFamily="34" charset="-120"/>
              </a:rPr>
              <a:t>Test Planning &amp; Test Case Development</a:t>
            </a:r>
            <a:endParaRPr lang="en-US" sz="1531" dirty="0"/>
          </a:p>
        </p:txBody>
      </p:sp>
      <p:sp>
        <p:nvSpPr>
          <p:cNvPr id="15" name="Text 13"/>
          <p:cNvSpPr/>
          <p:nvPr/>
        </p:nvSpPr>
        <p:spPr>
          <a:xfrm>
            <a:off x="4927163" y="3178373"/>
            <a:ext cx="5864781" cy="497443"/>
          </a:xfrm>
          <a:prstGeom prst="rect">
            <a:avLst/>
          </a:prstGeom>
          <a:noFill/>
          <a:ln/>
        </p:spPr>
        <p:txBody>
          <a:bodyPr wrap="square" rtlCol="0" anchor="t"/>
          <a:lstStyle/>
          <a:p>
            <a:pPr marL="0" indent="0" algn="l">
              <a:lnSpc>
                <a:spcPts val="1960"/>
              </a:lnSpc>
              <a:buNone/>
            </a:pPr>
            <a:r>
              <a:rPr lang="en-US" sz="1225" dirty="0">
                <a:solidFill>
                  <a:srgbClr val="D9E1FF"/>
                </a:solidFill>
                <a:latin typeface="Arimo" pitchFamily="34" charset="0"/>
                <a:ea typeface="Arimo" pitchFamily="34" charset="-122"/>
                <a:cs typeface="Arimo" pitchFamily="34" charset="-120"/>
              </a:rPr>
              <a:t>Develop comprehensive test cases and create test plans accordingly. Consider both positive and negative testing scenarios for the best possible outcomes.</a:t>
            </a:r>
            <a:endParaRPr lang="en-US" sz="1225" dirty="0"/>
          </a:p>
        </p:txBody>
      </p:sp>
      <p:sp>
        <p:nvSpPr>
          <p:cNvPr id="16" name="Shape 14"/>
          <p:cNvSpPr/>
          <p:nvPr/>
        </p:nvSpPr>
        <p:spPr>
          <a:xfrm>
            <a:off x="4246662" y="4310717"/>
            <a:ext cx="544354" cy="19407"/>
          </a:xfrm>
          <a:prstGeom prst="rect">
            <a:avLst/>
          </a:prstGeom>
          <a:solidFill>
            <a:srgbClr val="8061FF"/>
          </a:solidFill>
          <a:ln/>
        </p:spPr>
      </p:sp>
      <p:sp>
        <p:nvSpPr>
          <p:cNvPr id="17" name="Shape 15"/>
          <p:cNvSpPr/>
          <p:nvPr/>
        </p:nvSpPr>
        <p:spPr>
          <a:xfrm>
            <a:off x="3896737" y="4145518"/>
            <a:ext cx="349925" cy="349925"/>
          </a:xfrm>
          <a:prstGeom prst="roundRect">
            <a:avLst>
              <a:gd name="adj" fmla="val 13335"/>
            </a:avLst>
          </a:prstGeom>
          <a:solidFill>
            <a:srgbClr val="171542"/>
          </a:solidFill>
          <a:ln/>
        </p:spPr>
      </p:sp>
      <p:sp>
        <p:nvSpPr>
          <p:cNvPr id="18" name="Text 16"/>
          <p:cNvSpPr/>
          <p:nvPr/>
        </p:nvSpPr>
        <p:spPr>
          <a:xfrm>
            <a:off x="3995440" y="4174569"/>
            <a:ext cx="152400" cy="291703"/>
          </a:xfrm>
          <a:prstGeom prst="rect">
            <a:avLst/>
          </a:prstGeom>
          <a:noFill/>
          <a:ln/>
        </p:spPr>
        <p:txBody>
          <a:bodyPr wrap="none" rtlCol="0" anchor="t"/>
          <a:lstStyle/>
          <a:p>
            <a:pPr marL="0" indent="0" algn="ctr">
              <a:lnSpc>
                <a:spcPts val="2296"/>
              </a:lnSpc>
              <a:buNone/>
            </a:pPr>
            <a:r>
              <a:rPr lang="en-US" sz="1837" b="1" dirty="0">
                <a:solidFill>
                  <a:srgbClr val="FFFFFF"/>
                </a:solidFill>
                <a:latin typeface="Syne" pitchFamily="34" charset="0"/>
                <a:ea typeface="Syne" pitchFamily="34" charset="-122"/>
                <a:cs typeface="Syne" pitchFamily="34" charset="-120"/>
              </a:rPr>
              <a:t>3</a:t>
            </a:r>
            <a:endParaRPr lang="en-US" sz="1837" dirty="0"/>
          </a:p>
        </p:txBody>
      </p:sp>
      <p:sp>
        <p:nvSpPr>
          <p:cNvPr id="19" name="Text 17"/>
          <p:cNvSpPr/>
          <p:nvPr/>
        </p:nvSpPr>
        <p:spPr>
          <a:xfrm>
            <a:off x="4927163" y="4179570"/>
            <a:ext cx="2057400" cy="243007"/>
          </a:xfrm>
          <a:prstGeom prst="rect">
            <a:avLst/>
          </a:prstGeom>
          <a:noFill/>
          <a:ln/>
        </p:spPr>
        <p:txBody>
          <a:bodyPr wrap="none" rtlCol="0" anchor="t"/>
          <a:lstStyle/>
          <a:p>
            <a:pPr marL="0" indent="0" algn="l">
              <a:lnSpc>
                <a:spcPts val="1914"/>
              </a:lnSpc>
              <a:buNone/>
            </a:pPr>
            <a:r>
              <a:rPr lang="en-US" sz="1531" b="1" dirty="0">
                <a:solidFill>
                  <a:srgbClr val="FFFFFF"/>
                </a:solidFill>
                <a:latin typeface="Syne" pitchFamily="34" charset="0"/>
                <a:ea typeface="Syne" pitchFamily="34" charset="-122"/>
                <a:cs typeface="Syne" pitchFamily="34" charset="-120"/>
              </a:rPr>
              <a:t>Environment Setup</a:t>
            </a:r>
            <a:endParaRPr lang="en-US" sz="1531" dirty="0"/>
          </a:p>
        </p:txBody>
      </p:sp>
      <p:sp>
        <p:nvSpPr>
          <p:cNvPr id="20" name="Text 18"/>
          <p:cNvSpPr/>
          <p:nvPr/>
        </p:nvSpPr>
        <p:spPr>
          <a:xfrm>
            <a:off x="4927163" y="4578072"/>
            <a:ext cx="5864781" cy="497443"/>
          </a:xfrm>
          <a:prstGeom prst="rect">
            <a:avLst/>
          </a:prstGeom>
          <a:noFill/>
          <a:ln/>
        </p:spPr>
        <p:txBody>
          <a:bodyPr wrap="square" rtlCol="0" anchor="t"/>
          <a:lstStyle/>
          <a:p>
            <a:pPr marL="0" indent="0" algn="l">
              <a:lnSpc>
                <a:spcPts val="1960"/>
              </a:lnSpc>
              <a:buNone/>
            </a:pPr>
            <a:r>
              <a:rPr lang="en-US" sz="1225" dirty="0">
                <a:solidFill>
                  <a:srgbClr val="D9E1FF"/>
                </a:solidFill>
                <a:latin typeface="Arimo" pitchFamily="34" charset="0"/>
                <a:ea typeface="Arimo" pitchFamily="34" charset="-122"/>
                <a:cs typeface="Arimo" pitchFamily="34" charset="-120"/>
              </a:rPr>
              <a:t>Ensure a set-up that allows efficient testing, including both software and hardware specifications.</a:t>
            </a:r>
            <a:endParaRPr lang="en-US" sz="1225" dirty="0"/>
          </a:p>
        </p:txBody>
      </p:sp>
      <p:sp>
        <p:nvSpPr>
          <p:cNvPr id="21" name="Shape 19"/>
          <p:cNvSpPr/>
          <p:nvPr/>
        </p:nvSpPr>
        <p:spPr>
          <a:xfrm>
            <a:off x="4246662" y="5710416"/>
            <a:ext cx="544354" cy="19407"/>
          </a:xfrm>
          <a:prstGeom prst="rect">
            <a:avLst/>
          </a:prstGeom>
          <a:solidFill>
            <a:srgbClr val="8061FF"/>
          </a:solidFill>
          <a:ln/>
        </p:spPr>
      </p:sp>
      <p:sp>
        <p:nvSpPr>
          <p:cNvPr id="22" name="Shape 20"/>
          <p:cNvSpPr/>
          <p:nvPr/>
        </p:nvSpPr>
        <p:spPr>
          <a:xfrm>
            <a:off x="3896737" y="5545217"/>
            <a:ext cx="349925" cy="349925"/>
          </a:xfrm>
          <a:prstGeom prst="roundRect">
            <a:avLst>
              <a:gd name="adj" fmla="val 13335"/>
            </a:avLst>
          </a:prstGeom>
          <a:solidFill>
            <a:srgbClr val="171542"/>
          </a:solidFill>
          <a:ln/>
        </p:spPr>
      </p:sp>
      <p:sp>
        <p:nvSpPr>
          <p:cNvPr id="23" name="Text 21"/>
          <p:cNvSpPr/>
          <p:nvPr/>
        </p:nvSpPr>
        <p:spPr>
          <a:xfrm>
            <a:off x="3987820" y="5574268"/>
            <a:ext cx="167640" cy="291703"/>
          </a:xfrm>
          <a:prstGeom prst="rect">
            <a:avLst/>
          </a:prstGeom>
          <a:noFill/>
          <a:ln/>
        </p:spPr>
        <p:txBody>
          <a:bodyPr wrap="none" rtlCol="0" anchor="t"/>
          <a:lstStyle/>
          <a:p>
            <a:pPr marL="0" indent="0" algn="ctr">
              <a:lnSpc>
                <a:spcPts val="2296"/>
              </a:lnSpc>
              <a:buNone/>
            </a:pPr>
            <a:r>
              <a:rPr lang="en-US" sz="1837" b="1" dirty="0">
                <a:solidFill>
                  <a:srgbClr val="FFFFFF"/>
                </a:solidFill>
                <a:latin typeface="Syne" pitchFamily="34" charset="0"/>
                <a:ea typeface="Syne" pitchFamily="34" charset="-122"/>
                <a:cs typeface="Syne" pitchFamily="34" charset="-120"/>
              </a:rPr>
              <a:t>4</a:t>
            </a:r>
            <a:endParaRPr lang="en-US" sz="1837" dirty="0"/>
          </a:p>
        </p:txBody>
      </p:sp>
      <p:sp>
        <p:nvSpPr>
          <p:cNvPr id="24" name="Text 22"/>
          <p:cNvSpPr/>
          <p:nvPr/>
        </p:nvSpPr>
        <p:spPr>
          <a:xfrm>
            <a:off x="4927163" y="5579269"/>
            <a:ext cx="3710940" cy="243007"/>
          </a:xfrm>
          <a:prstGeom prst="rect">
            <a:avLst/>
          </a:prstGeom>
          <a:noFill/>
          <a:ln/>
        </p:spPr>
        <p:txBody>
          <a:bodyPr wrap="none" rtlCol="0" anchor="t"/>
          <a:lstStyle/>
          <a:p>
            <a:pPr marL="0" indent="0" algn="l">
              <a:lnSpc>
                <a:spcPts val="1914"/>
              </a:lnSpc>
              <a:buNone/>
            </a:pPr>
            <a:r>
              <a:rPr lang="en-US" sz="1531" b="1" dirty="0">
                <a:solidFill>
                  <a:srgbClr val="FFFFFF"/>
                </a:solidFill>
                <a:latin typeface="Syne" pitchFamily="34" charset="0"/>
                <a:ea typeface="Syne" pitchFamily="34" charset="-122"/>
                <a:cs typeface="Syne" pitchFamily="34" charset="-120"/>
              </a:rPr>
              <a:t>Test Execution &amp; Test Case Closure</a:t>
            </a:r>
            <a:endParaRPr lang="en-US" sz="1531" dirty="0"/>
          </a:p>
        </p:txBody>
      </p:sp>
      <p:sp>
        <p:nvSpPr>
          <p:cNvPr id="25" name="Text 23"/>
          <p:cNvSpPr/>
          <p:nvPr/>
        </p:nvSpPr>
        <p:spPr>
          <a:xfrm>
            <a:off x="4927163" y="5977771"/>
            <a:ext cx="5864781" cy="497443"/>
          </a:xfrm>
          <a:prstGeom prst="rect">
            <a:avLst/>
          </a:prstGeom>
          <a:noFill/>
          <a:ln/>
        </p:spPr>
        <p:txBody>
          <a:bodyPr wrap="square" rtlCol="0" anchor="t"/>
          <a:lstStyle/>
          <a:p>
            <a:pPr marL="0" indent="0" algn="l">
              <a:lnSpc>
                <a:spcPts val="1960"/>
              </a:lnSpc>
              <a:buNone/>
            </a:pPr>
            <a:r>
              <a:rPr lang="en-US" sz="1225" dirty="0">
                <a:solidFill>
                  <a:srgbClr val="D9E1FF"/>
                </a:solidFill>
                <a:latin typeface="Arimo" pitchFamily="34" charset="0"/>
                <a:ea typeface="Arimo" pitchFamily="34" charset="-122"/>
                <a:cs typeface="Arimo" pitchFamily="34" charset="-120"/>
              </a:rPr>
              <a:t>Test the software in the designed environment to ensure it passes all test cases. Close test cases once the software has been deemed suitable for deployment.</a:t>
            </a:r>
            <a:endParaRPr lang="en-US" sz="1225" dirty="0"/>
          </a:p>
        </p:txBody>
      </p:sp>
      <p:sp>
        <p:nvSpPr>
          <p:cNvPr id="26" name="Shape 24"/>
          <p:cNvSpPr/>
          <p:nvPr/>
        </p:nvSpPr>
        <p:spPr>
          <a:xfrm>
            <a:off x="4246662" y="7110115"/>
            <a:ext cx="544354" cy="19407"/>
          </a:xfrm>
          <a:prstGeom prst="rect">
            <a:avLst/>
          </a:prstGeom>
          <a:solidFill>
            <a:srgbClr val="8061FF"/>
          </a:solidFill>
          <a:ln/>
        </p:spPr>
      </p:sp>
      <p:sp>
        <p:nvSpPr>
          <p:cNvPr id="27" name="Shape 25"/>
          <p:cNvSpPr/>
          <p:nvPr/>
        </p:nvSpPr>
        <p:spPr>
          <a:xfrm>
            <a:off x="3896737" y="6944916"/>
            <a:ext cx="349925" cy="349925"/>
          </a:xfrm>
          <a:prstGeom prst="roundRect">
            <a:avLst>
              <a:gd name="adj" fmla="val 13335"/>
            </a:avLst>
          </a:prstGeom>
          <a:solidFill>
            <a:srgbClr val="171542"/>
          </a:solidFill>
          <a:ln/>
        </p:spPr>
      </p:sp>
      <p:sp>
        <p:nvSpPr>
          <p:cNvPr id="28" name="Text 26"/>
          <p:cNvSpPr/>
          <p:nvPr/>
        </p:nvSpPr>
        <p:spPr>
          <a:xfrm>
            <a:off x="3991630" y="6973967"/>
            <a:ext cx="160020" cy="291703"/>
          </a:xfrm>
          <a:prstGeom prst="rect">
            <a:avLst/>
          </a:prstGeom>
          <a:noFill/>
          <a:ln/>
        </p:spPr>
        <p:txBody>
          <a:bodyPr wrap="none" rtlCol="0" anchor="t"/>
          <a:lstStyle/>
          <a:p>
            <a:pPr marL="0" indent="0" algn="ctr">
              <a:lnSpc>
                <a:spcPts val="2296"/>
              </a:lnSpc>
              <a:buNone/>
            </a:pPr>
            <a:r>
              <a:rPr lang="en-US" sz="1837" b="1" dirty="0">
                <a:solidFill>
                  <a:srgbClr val="FFFFFF"/>
                </a:solidFill>
                <a:latin typeface="Syne" pitchFamily="34" charset="0"/>
                <a:ea typeface="Syne" pitchFamily="34" charset="-122"/>
                <a:cs typeface="Syne" pitchFamily="34" charset="-120"/>
              </a:rPr>
              <a:t>5</a:t>
            </a:r>
            <a:endParaRPr lang="en-US" sz="1837" dirty="0"/>
          </a:p>
        </p:txBody>
      </p:sp>
      <p:sp>
        <p:nvSpPr>
          <p:cNvPr id="29" name="Text 27"/>
          <p:cNvSpPr/>
          <p:nvPr/>
        </p:nvSpPr>
        <p:spPr>
          <a:xfrm>
            <a:off x="4927163" y="6978968"/>
            <a:ext cx="2118360" cy="243007"/>
          </a:xfrm>
          <a:prstGeom prst="rect">
            <a:avLst/>
          </a:prstGeom>
          <a:noFill/>
          <a:ln/>
        </p:spPr>
        <p:txBody>
          <a:bodyPr wrap="none" rtlCol="0" anchor="t"/>
          <a:lstStyle/>
          <a:p>
            <a:pPr marL="0" indent="0" algn="l">
              <a:lnSpc>
                <a:spcPts val="1914"/>
              </a:lnSpc>
              <a:buNone/>
            </a:pPr>
            <a:r>
              <a:rPr lang="en-US" sz="1531" b="1" dirty="0">
                <a:solidFill>
                  <a:srgbClr val="FFFFFF"/>
                </a:solidFill>
                <a:latin typeface="Syne" pitchFamily="34" charset="0"/>
                <a:ea typeface="Syne" pitchFamily="34" charset="-122"/>
                <a:cs typeface="Syne" pitchFamily="34" charset="-120"/>
              </a:rPr>
              <a:t>Acceptance Testing</a:t>
            </a:r>
            <a:endParaRPr lang="en-US" sz="1531" dirty="0"/>
          </a:p>
        </p:txBody>
      </p:sp>
      <p:sp>
        <p:nvSpPr>
          <p:cNvPr id="30" name="Text 28"/>
          <p:cNvSpPr/>
          <p:nvPr/>
        </p:nvSpPr>
        <p:spPr>
          <a:xfrm>
            <a:off x="4927163" y="7377470"/>
            <a:ext cx="5864781" cy="497443"/>
          </a:xfrm>
          <a:prstGeom prst="rect">
            <a:avLst/>
          </a:prstGeom>
          <a:noFill/>
          <a:ln/>
        </p:spPr>
        <p:txBody>
          <a:bodyPr wrap="square" rtlCol="0" anchor="t"/>
          <a:lstStyle/>
          <a:p>
            <a:pPr marL="0" indent="0" algn="l">
              <a:lnSpc>
                <a:spcPts val="1960"/>
              </a:lnSpc>
              <a:buNone/>
            </a:pPr>
            <a:r>
              <a:rPr lang="en-US" sz="1225" dirty="0">
                <a:solidFill>
                  <a:srgbClr val="D9E1FF"/>
                </a:solidFill>
                <a:latin typeface="Arimo" pitchFamily="34" charset="0"/>
                <a:ea typeface="Arimo" pitchFamily="34" charset="-122"/>
                <a:cs typeface="Arimo" pitchFamily="34" charset="-120"/>
              </a:rPr>
              <a:t>Also known as Green Box Testing, this final testing phase ensures the software is fully reliable and functional for the client in a live production environment.</a:t>
            </a:r>
            <a:endParaRPr lang="en-US" sz="1225" dirty="0"/>
          </a:p>
        </p:txBody>
      </p:sp>
      <p:pic>
        <p:nvPicPr>
          <p:cNvPr id="31" name="Image 0" descr="preencoded.png">
            <a:extLst>
              <a:ext uri="{FF2B5EF4-FFF2-40B4-BE49-F238E27FC236}">
                <a16:creationId xmlns:a16="http://schemas.microsoft.com/office/drawing/2014/main" id="{E1B6F20E-4065-4A6C-4533-9EBB68286D29}"/>
              </a:ext>
            </a:extLst>
          </p:cNvPr>
          <p:cNvPicPr>
            <a:picLocks noChangeAspect="1"/>
          </p:cNvPicPr>
          <p:nvPr/>
        </p:nvPicPr>
        <p:blipFill rotWithShape="1">
          <a:blip r:embed="rId3"/>
          <a:srcRect l="5420" r="36513" b="-8729"/>
          <a:stretch/>
        </p:blipFill>
        <p:spPr>
          <a:xfrm rot="5400000">
            <a:off x="9308008" y="3188494"/>
            <a:ext cx="8495348" cy="21183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9939"/>
            <a:ext cx="14630400" cy="8229600"/>
          </a:xfrm>
          <a:prstGeom prst="rect">
            <a:avLst/>
          </a:prstGeom>
          <a:solidFill>
            <a:srgbClr val="0C0A33"/>
          </a:solidFill>
          <a:ln/>
        </p:spPr>
      </p:sp>
      <p:sp>
        <p:nvSpPr>
          <p:cNvPr id="4" name="Text 2"/>
          <p:cNvSpPr/>
          <p:nvPr/>
        </p:nvSpPr>
        <p:spPr>
          <a:xfrm>
            <a:off x="2348389" y="821293"/>
            <a:ext cx="5844540"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Testing Techniques</a:t>
            </a:r>
            <a:endParaRPr lang="en-US" sz="4374" dirty="0"/>
          </a:p>
        </p:txBody>
      </p:sp>
      <p:sp>
        <p:nvSpPr>
          <p:cNvPr id="5" name="Shape 3"/>
          <p:cNvSpPr/>
          <p:nvPr/>
        </p:nvSpPr>
        <p:spPr>
          <a:xfrm>
            <a:off x="2348389" y="1960007"/>
            <a:ext cx="4855726" cy="2790706"/>
          </a:xfrm>
          <a:prstGeom prst="roundRect">
            <a:avLst>
              <a:gd name="adj" fmla="val 2389"/>
            </a:avLst>
          </a:prstGeom>
          <a:solidFill>
            <a:srgbClr val="171542"/>
          </a:solidFill>
          <a:ln/>
        </p:spPr>
      </p:sp>
      <p:sp>
        <p:nvSpPr>
          <p:cNvPr id="6" name="Text 4"/>
          <p:cNvSpPr/>
          <p:nvPr/>
        </p:nvSpPr>
        <p:spPr>
          <a:xfrm>
            <a:off x="2570559" y="2182177"/>
            <a:ext cx="275844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White Box Testing</a:t>
            </a:r>
            <a:endParaRPr lang="en-US" sz="2187" dirty="0"/>
          </a:p>
        </p:txBody>
      </p:sp>
      <p:sp>
        <p:nvSpPr>
          <p:cNvPr id="7" name="Text 5"/>
          <p:cNvSpPr/>
          <p:nvPr/>
        </p:nvSpPr>
        <p:spPr>
          <a:xfrm>
            <a:off x="2570559" y="2751534"/>
            <a:ext cx="4411385" cy="1777008"/>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This technique is used by developers who understand the internal architecture of the software. It involves the development of unit tests and requires rigorous testing to ensure maximum quality.</a:t>
            </a:r>
            <a:endParaRPr lang="en-US" sz="1750" dirty="0"/>
          </a:p>
        </p:txBody>
      </p:sp>
      <p:sp>
        <p:nvSpPr>
          <p:cNvPr id="8" name="Shape 6"/>
          <p:cNvSpPr/>
          <p:nvPr/>
        </p:nvSpPr>
        <p:spPr>
          <a:xfrm>
            <a:off x="7426285" y="1960007"/>
            <a:ext cx="4855726" cy="2790706"/>
          </a:xfrm>
          <a:prstGeom prst="roundRect">
            <a:avLst>
              <a:gd name="adj" fmla="val 2389"/>
            </a:avLst>
          </a:prstGeom>
          <a:solidFill>
            <a:srgbClr val="171542"/>
          </a:solidFill>
          <a:ln/>
        </p:spPr>
      </p:sp>
      <p:sp>
        <p:nvSpPr>
          <p:cNvPr id="9" name="Text 7"/>
          <p:cNvSpPr/>
          <p:nvPr/>
        </p:nvSpPr>
        <p:spPr>
          <a:xfrm>
            <a:off x="7648456" y="2182177"/>
            <a:ext cx="267462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Black Box Testing</a:t>
            </a:r>
            <a:endParaRPr lang="en-US" sz="2187" dirty="0"/>
          </a:p>
        </p:txBody>
      </p:sp>
      <p:sp>
        <p:nvSpPr>
          <p:cNvPr id="10" name="Text 8"/>
          <p:cNvSpPr/>
          <p:nvPr/>
        </p:nvSpPr>
        <p:spPr>
          <a:xfrm>
            <a:off x="7648456" y="2751534"/>
            <a:ext cx="4411385" cy="1777008"/>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This technique does not involve knowledge of the internal architecture of the software. It is performed by QA engineers and is focused on integration testing, ensuring the software works seamlessly with all components.</a:t>
            </a:r>
            <a:endParaRPr lang="en-US" sz="1750" dirty="0"/>
          </a:p>
        </p:txBody>
      </p:sp>
      <p:sp>
        <p:nvSpPr>
          <p:cNvPr id="11" name="Shape 9"/>
          <p:cNvSpPr/>
          <p:nvPr/>
        </p:nvSpPr>
        <p:spPr>
          <a:xfrm>
            <a:off x="2348389" y="4972883"/>
            <a:ext cx="4855726" cy="2435304"/>
          </a:xfrm>
          <a:prstGeom prst="roundRect">
            <a:avLst>
              <a:gd name="adj" fmla="val 2737"/>
            </a:avLst>
          </a:prstGeom>
          <a:solidFill>
            <a:srgbClr val="171542"/>
          </a:solidFill>
          <a:ln/>
        </p:spPr>
      </p:sp>
      <p:sp>
        <p:nvSpPr>
          <p:cNvPr id="12" name="Text 10"/>
          <p:cNvSpPr/>
          <p:nvPr/>
        </p:nvSpPr>
        <p:spPr>
          <a:xfrm>
            <a:off x="2570559" y="5195054"/>
            <a:ext cx="253746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Grey Box Testing</a:t>
            </a:r>
            <a:endParaRPr lang="en-US" sz="2187" dirty="0"/>
          </a:p>
        </p:txBody>
      </p:sp>
      <p:sp>
        <p:nvSpPr>
          <p:cNvPr id="13" name="Text 11"/>
          <p:cNvSpPr/>
          <p:nvPr/>
        </p:nvSpPr>
        <p:spPr>
          <a:xfrm>
            <a:off x="2570559" y="5764411"/>
            <a:ext cx="4411385"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Automation engineers perform this technique relying on QA engineers to provide testing scenarios based on their knowledge of the internal architecture of the software.</a:t>
            </a:r>
            <a:endParaRPr lang="en-US" sz="1750" dirty="0"/>
          </a:p>
        </p:txBody>
      </p:sp>
      <p:sp>
        <p:nvSpPr>
          <p:cNvPr id="14" name="Shape 12"/>
          <p:cNvSpPr/>
          <p:nvPr/>
        </p:nvSpPr>
        <p:spPr>
          <a:xfrm>
            <a:off x="7426285" y="4972883"/>
            <a:ext cx="4855726" cy="2435304"/>
          </a:xfrm>
          <a:prstGeom prst="roundRect">
            <a:avLst>
              <a:gd name="adj" fmla="val 2737"/>
            </a:avLst>
          </a:prstGeom>
          <a:solidFill>
            <a:srgbClr val="171542"/>
          </a:solidFill>
          <a:ln/>
        </p:spPr>
      </p:sp>
      <p:sp>
        <p:nvSpPr>
          <p:cNvPr id="15" name="Text 13"/>
          <p:cNvSpPr/>
          <p:nvPr/>
        </p:nvSpPr>
        <p:spPr>
          <a:xfrm>
            <a:off x="7648456" y="5195054"/>
            <a:ext cx="372618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Boundary Value Analysis</a:t>
            </a:r>
            <a:endParaRPr lang="en-US" sz="2187" dirty="0"/>
          </a:p>
        </p:txBody>
      </p:sp>
      <p:sp>
        <p:nvSpPr>
          <p:cNvPr id="16" name="Text 14"/>
          <p:cNvSpPr/>
          <p:nvPr/>
        </p:nvSpPr>
        <p:spPr>
          <a:xfrm>
            <a:off x="7648456" y="5764411"/>
            <a:ext cx="4411385"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This involves checking for the edge cases of the program to ensure that the software works even under less than ideal conditions.</a:t>
            </a:r>
            <a:endParaRPr lang="en-US" sz="1750" dirty="0"/>
          </a:p>
        </p:txBody>
      </p:sp>
      <p:pic>
        <p:nvPicPr>
          <p:cNvPr id="17" name="Image 0" descr="preencoded.png">
            <a:extLst>
              <a:ext uri="{FF2B5EF4-FFF2-40B4-BE49-F238E27FC236}">
                <a16:creationId xmlns:a16="http://schemas.microsoft.com/office/drawing/2014/main" id="{C14BF1DC-CED8-7329-B674-0D76DCA3C8C6}"/>
              </a:ext>
            </a:extLst>
          </p:cNvPr>
          <p:cNvPicPr>
            <a:picLocks noChangeAspect="1"/>
          </p:cNvPicPr>
          <p:nvPr/>
        </p:nvPicPr>
        <p:blipFill>
          <a:blip r:embed="rId3"/>
          <a:stretch>
            <a:fillRect/>
          </a:stretch>
        </p:blipFill>
        <p:spPr>
          <a:xfrm>
            <a:off x="0" y="-318977"/>
            <a:ext cx="14630400" cy="10196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833199" y="2720697"/>
            <a:ext cx="7477601" cy="1388745"/>
          </a:xfrm>
          <a:prstGeom prst="rect">
            <a:avLst/>
          </a:prstGeom>
          <a:noFill/>
          <a:ln/>
        </p:spPr>
        <p:txBody>
          <a:bodyPr wrap="square" rtlCol="0" anchor="t"/>
          <a:lstStyle/>
          <a:p>
            <a:pPr marL="0" indent="0">
              <a:lnSpc>
                <a:spcPts val="5468"/>
              </a:lnSpc>
              <a:buNone/>
            </a:pPr>
            <a:r>
              <a:rPr lang="en-US" sz="4374" b="1" dirty="0">
                <a:solidFill>
                  <a:schemeClr val="bg1"/>
                </a:solidFill>
                <a:latin typeface="Raleway" pitchFamily="34" charset="0"/>
                <a:ea typeface="Raleway" pitchFamily="34" charset="-122"/>
                <a:cs typeface="Raleway" pitchFamily="34" charset="-120"/>
              </a:rPr>
              <a:t>Gantt</a:t>
            </a:r>
            <a:r>
              <a:rPr lang="en-US" sz="4374" dirty="0">
                <a:solidFill>
                  <a:schemeClr val="bg1"/>
                </a:solidFill>
                <a:latin typeface="Raleway" pitchFamily="34" charset="0"/>
                <a:ea typeface="Raleway" pitchFamily="34" charset="-122"/>
                <a:cs typeface="Raleway" pitchFamily="34" charset="-120"/>
              </a:rPr>
              <a:t> </a:t>
            </a:r>
            <a:r>
              <a:rPr lang="en-US" sz="4374" b="1" dirty="0">
                <a:solidFill>
                  <a:schemeClr val="bg1"/>
                </a:solidFill>
                <a:latin typeface="Raleway" pitchFamily="34" charset="0"/>
                <a:ea typeface="Raleway" pitchFamily="34" charset="-122"/>
                <a:cs typeface="Raleway" pitchFamily="34" charset="-120"/>
              </a:rPr>
              <a:t>Chart</a:t>
            </a:r>
            <a:endParaRPr lang="en-US" sz="4374" b="1" dirty="0">
              <a:solidFill>
                <a:schemeClr val="bg1"/>
              </a:solidFill>
            </a:endParaRPr>
          </a:p>
        </p:txBody>
      </p:sp>
      <p:sp>
        <p:nvSpPr>
          <p:cNvPr id="5" name="Text 3"/>
          <p:cNvSpPr/>
          <p:nvPr/>
        </p:nvSpPr>
        <p:spPr>
          <a:xfrm>
            <a:off x="833199" y="4442698"/>
            <a:ext cx="7477601" cy="1066205"/>
          </a:xfrm>
          <a:prstGeom prst="rect">
            <a:avLst/>
          </a:prstGeom>
          <a:noFill/>
          <a:ln/>
        </p:spPr>
        <p:txBody>
          <a:bodyPr wrap="square" rtlCol="0" anchor="t"/>
          <a:lstStyle/>
          <a:p>
            <a:pPr marL="0" indent="0">
              <a:lnSpc>
                <a:spcPts val="2799"/>
              </a:lnSpc>
              <a:buNone/>
            </a:pPr>
            <a:r>
              <a:rPr lang="en-US" sz="1750" dirty="0">
                <a:solidFill>
                  <a:schemeClr val="bg1"/>
                </a:solidFill>
                <a:latin typeface="Roboto" pitchFamily="34" charset="0"/>
                <a:ea typeface="Roboto" pitchFamily="34" charset="-122"/>
                <a:cs typeface="Roboto" pitchFamily="34" charset="-120"/>
              </a:rPr>
              <a:t>Gantt charts are an essential tool in project management. They help in planning, coordinating, and tracking specific tasks. The chart consists of a bar graph that displays the project's schedule. Each bar represents a specific task, and the length of the bar represents the time needed to complete that task.</a:t>
            </a:r>
            <a:endParaRPr lang="en-US" sz="1750" dirty="0">
              <a:solidFill>
                <a:schemeClr val="bg1"/>
              </a:solidFill>
            </a:endParaRPr>
          </a:p>
        </p:txBody>
      </p:sp>
      <p:pic>
        <p:nvPicPr>
          <p:cNvPr id="7" name="Image 0" descr="preencoded.png">
            <a:extLst>
              <a:ext uri="{FF2B5EF4-FFF2-40B4-BE49-F238E27FC236}">
                <a16:creationId xmlns:a16="http://schemas.microsoft.com/office/drawing/2014/main" id="{99A7F9B0-7898-006A-3184-0281A9D3C03D}"/>
              </a:ext>
            </a:extLst>
          </p:cNvPr>
          <p:cNvPicPr>
            <a:picLocks noChangeAspect="1"/>
          </p:cNvPicPr>
          <p:nvPr/>
        </p:nvPicPr>
        <p:blipFill>
          <a:blip r:embed="rId3"/>
          <a:stretch>
            <a:fillRect/>
          </a:stretch>
        </p:blipFill>
        <p:spPr>
          <a:xfrm>
            <a:off x="9143999" y="5359"/>
            <a:ext cx="5486400" cy="8229600"/>
          </a:xfrm>
          <a:prstGeom prst="rect">
            <a:avLst/>
          </a:prstGeom>
        </p:spPr>
      </p:pic>
      <p:pic>
        <p:nvPicPr>
          <p:cNvPr id="6" name="Image 0" descr="preencoded.png">
            <a:extLst>
              <a:ext uri="{FF2B5EF4-FFF2-40B4-BE49-F238E27FC236}">
                <a16:creationId xmlns:a16="http://schemas.microsoft.com/office/drawing/2014/main" id="{7EBA58C3-40C1-30A2-66A2-DB9FE42ABFFE}"/>
              </a:ext>
            </a:extLst>
          </p:cNvPr>
          <p:cNvPicPr>
            <a:picLocks noChangeAspect="1"/>
          </p:cNvPicPr>
          <p:nvPr/>
        </p:nvPicPr>
        <p:blipFill>
          <a:blip r:embed="rId4"/>
          <a:stretch>
            <a:fillRect/>
          </a:stretch>
        </p:blipFill>
        <p:spPr>
          <a:xfrm>
            <a:off x="0" y="-318977"/>
            <a:ext cx="14630400" cy="1019651"/>
          </a:xfrm>
          <a:prstGeom prst="rect">
            <a:avLst/>
          </a:prstGeom>
        </p:spPr>
      </p:pic>
    </p:spTree>
    <p:extLst>
      <p:ext uri="{BB962C8B-B14F-4D97-AF65-F5344CB8AC3E}">
        <p14:creationId xmlns:p14="http://schemas.microsoft.com/office/powerpoint/2010/main" val="423360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otalTime>4312</TotalTime>
  <Words>2781</Words>
  <Application>Microsoft Office PowerPoint</Application>
  <PresentationFormat>Custom</PresentationFormat>
  <Paragraphs>282</Paragraphs>
  <Slides>62</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72</vt:lpstr>
      <vt:lpstr>Arial</vt:lpstr>
      <vt:lpstr>Arimo</vt:lpstr>
      <vt:lpstr>Calibri</vt:lpstr>
      <vt:lpstr>inter-regular</vt:lpstr>
      <vt:lpstr>Raleway</vt:lpstr>
      <vt:lpstr>Roboto</vt:lpstr>
      <vt:lpstr>Segoe UI</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Aggarwal, Surbhi SBOBNG-PTIY/RE</cp:lastModifiedBy>
  <cp:revision>8</cp:revision>
  <dcterms:created xsi:type="dcterms:W3CDTF">2023-08-30T09:00:49Z</dcterms:created>
  <dcterms:modified xsi:type="dcterms:W3CDTF">2023-09-25T03:49:34Z</dcterms:modified>
</cp:coreProperties>
</file>